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1194" r:id="rId3"/>
    <p:sldId id="1195" r:id="rId5"/>
    <p:sldId id="1237" r:id="rId6"/>
    <p:sldId id="1196" r:id="rId7"/>
    <p:sldId id="1236" r:id="rId8"/>
    <p:sldId id="1217" r:id="rId9"/>
    <p:sldId id="1241" r:id="rId10"/>
    <p:sldId id="1240" r:id="rId11"/>
    <p:sldId id="1239" r:id="rId12"/>
    <p:sldId id="1238" r:id="rId13"/>
    <p:sldId id="1218" r:id="rId14"/>
    <p:sldId id="1242" r:id="rId15"/>
    <p:sldId id="1243" r:id="rId16"/>
    <p:sldId id="1203" r:id="rId17"/>
    <p:sldId id="1271" r:id="rId18"/>
    <p:sldId id="1272" r:id="rId19"/>
    <p:sldId id="1273" r:id="rId20"/>
    <p:sldId id="1275" r:id="rId21"/>
    <p:sldId id="1276" r:id="rId22"/>
    <p:sldId id="1277" r:id="rId23"/>
    <p:sldId id="1219" r:id="rId24"/>
    <p:sldId id="1278" r:id="rId25"/>
    <p:sldId id="1210" r:id="rId26"/>
    <p:sldId id="1209" r:id="rId27"/>
    <p:sldId id="1220" r:id="rId28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  <a:srgbClr val="E8A7A2"/>
    <a:srgbClr val="E9ACA7"/>
    <a:srgbClr val="873DAB"/>
    <a:srgbClr val="1983B7"/>
    <a:srgbClr val="DA57A3"/>
    <a:srgbClr val="2280C3"/>
    <a:srgbClr val="394754"/>
    <a:srgbClr val="ED7D31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44" autoAdjust="0"/>
    <p:restoredTop sz="90542" autoAdjust="0"/>
  </p:normalViewPr>
  <p:slideViewPr>
    <p:cSldViewPr>
      <p:cViewPr>
        <p:scale>
          <a:sx n="112" d="100"/>
          <a:sy n="112" d="100"/>
        </p:scale>
        <p:origin x="750" y="648"/>
      </p:cViewPr>
      <p:guideLst>
        <p:guide orient="horz" pos="1521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91C0ED-1C8B-4FF3-91A6-E652895D46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6ED419-5B3F-423C-8358-46E41EBE13C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EF2C0-A6C1-40C5-BE79-F079FE5F2D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EF2C0-A6C1-40C5-BE79-F079FE5F2D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EF2C0-A6C1-40C5-BE79-F079FE5F2D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5D3D7-CC87-4950-8197-26F7E3C63E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500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08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500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B50BB03C-1EC4-4CDD-BFFB-F6D9B4FD797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BF85E420-93C3-411D-B6B6-9DA498E22937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500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500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1557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995">
                <a:solidFill>
                  <a:schemeClr val="tx1">
                    <a:tint val="75000"/>
                  </a:schemeClr>
                </a:solidFill>
              </a:defRPr>
            </a:lvl1pPr>
            <a:lvl2pPr marL="45656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7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3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7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409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129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78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442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3"/>
          </a:xfrm>
          <a:prstGeom prst="rect">
            <a:avLst/>
          </a:prstGeom>
        </p:spPr>
        <p:txBody>
          <a:bodyPr/>
          <a:lstStyle/>
          <a:p>
            <a:fld id="{B95FC270-55C9-4A20-A67A-3DE973D1FE9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1" y="4767264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3"/>
          </a:xfrm>
          <a:prstGeom prst="rect">
            <a:avLst/>
          </a:prstGeom>
        </p:spPr>
        <p:txBody>
          <a:bodyPr/>
          <a:lstStyle/>
          <a:p>
            <a:fld id="{8961FD41-A0E4-414C-A973-C8EC8DF1BF61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500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500">
        <p15:prstTrans prst="pageCurlDouble"/>
      </p:transition>
    </mc:Choice>
    <mc:Fallback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500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500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" y="1"/>
            <a:ext cx="9143499" cy="51434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500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" y="1"/>
            <a:ext cx="9143499" cy="514349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500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" y="1"/>
            <a:ext cx="9143499" cy="514349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5" r="23201" b="71000"/>
          <a:stretch>
            <a:fillRect/>
          </a:stretch>
        </p:blipFill>
        <p:spPr>
          <a:xfrm rot="2402951">
            <a:off x="7217128" y="55971"/>
            <a:ext cx="1985958" cy="11118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500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500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500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E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500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500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500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843546"/>
            <a:ext cx="2405853" cy="345640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890733" y="1779662"/>
            <a:ext cx="6001747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300" dirty="0" smtClean="0">
                <a:solidFill>
                  <a:schemeClr val="accent1"/>
                </a:solidFill>
                <a:latin typeface="华康雅宋体W9(P)" panose="02020900000000000000" pitchFamily="18" charset="-122"/>
                <a:ea typeface="华康雅宋体W9(P)" panose="02020900000000000000" pitchFamily="18" charset="-122"/>
                <a:sym typeface="微软雅黑" panose="020B0503020204020204" pitchFamily="34" charset="-122"/>
              </a:rPr>
              <a:t>简历撰写大攻略</a:t>
            </a:r>
            <a:endParaRPr lang="zh-CN" altLang="en-US" sz="3200" b="1" spc="300" dirty="0">
              <a:solidFill>
                <a:schemeClr val="accent1"/>
              </a:solidFill>
              <a:latin typeface="华康雅宋体W9(P)" panose="02020900000000000000" pitchFamily="18" charset="-122"/>
              <a:ea typeface="华康雅宋体W9(P)" panose="02020900000000000000" pitchFamily="18" charset="-122"/>
              <a:sym typeface="微软雅黑" panose="020B0503020204020204" pitchFamily="34" charset="-122"/>
            </a:endParaRPr>
          </a:p>
        </p:txBody>
      </p:sp>
      <p:sp>
        <p:nvSpPr>
          <p:cNvPr id="11" name="TextBox 71"/>
          <p:cNvSpPr txBox="1"/>
          <p:nvPr/>
        </p:nvSpPr>
        <p:spPr>
          <a:xfrm>
            <a:off x="7444813" y="4299477"/>
            <a:ext cx="132588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就业老师：陈翠婷</a:t>
            </a:r>
            <a:endParaRPr lang="zh-CN" altLang="en-US" sz="11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2018</a:t>
            </a:r>
            <a:r>
              <a: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sz="11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谢春花 - 唱不了一首欢乐的歌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74675" y="-52387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500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699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4"/>
          <p:cNvSpPr>
            <a:spLocks noChangeArrowheads="1"/>
          </p:cNvSpPr>
          <p:nvPr>
            <p:custDataLst>
              <p:tags r:id="rId1"/>
            </p:custDataLst>
          </p:nvPr>
        </p:nvSpPr>
        <p:spPr bwMode="white">
          <a:xfrm>
            <a:off x="1019180" y="2100914"/>
            <a:ext cx="2181209" cy="1510068"/>
          </a:xfrm>
          <a:prstGeom prst="roundRect">
            <a:avLst>
              <a:gd name="adj" fmla="val 5304"/>
            </a:avLst>
          </a:prstGeom>
          <a:noFill/>
          <a:ln w="38100" cap="flat" cmpd="sng" algn="ctr">
            <a:solidFill>
              <a:schemeClr val="accent1"/>
            </a:solidFill>
            <a:prstDash val="solid"/>
          </a:ln>
          <a:effectLst/>
        </p:spPr>
        <p:txBody>
          <a:bodyPr anchor="ctr"/>
          <a:lstStyle/>
          <a:p>
            <a:pPr marL="0" lvl="2" algn="ctr" eaLnBrk="0" fontAlgn="ctr" hangingPunct="0">
              <a:buClr>
                <a:srgbClr val="FF0000"/>
              </a:buClr>
              <a:buSzPct val="70000"/>
              <a:buFont typeface="Wingdings" panose="05000000000000000000" pitchFamily="2" charset="2"/>
              <a:buChar char="n"/>
              <a:tabLst>
                <a:tab pos="136525" algn="l"/>
              </a:tabLst>
              <a:defRPr/>
            </a:pPr>
            <a:endParaRPr lang="zh-CN" altLang="en-US" sz="1400" b="1" kern="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AutoShape 4"/>
          <p:cNvSpPr>
            <a:spLocks noChangeArrowheads="1"/>
          </p:cNvSpPr>
          <p:nvPr>
            <p:custDataLst>
              <p:tags r:id="rId2"/>
            </p:custDataLst>
          </p:nvPr>
        </p:nvSpPr>
        <p:spPr bwMode="white">
          <a:xfrm>
            <a:off x="3570392" y="2100914"/>
            <a:ext cx="2181209" cy="1510068"/>
          </a:xfrm>
          <a:prstGeom prst="roundRect">
            <a:avLst>
              <a:gd name="adj" fmla="val 7012"/>
            </a:avLst>
          </a:prstGeom>
          <a:noFill/>
          <a:ln w="38100" cap="flat" cmpd="sng" algn="ctr">
            <a:solidFill>
              <a:schemeClr val="accent1"/>
            </a:solidFill>
            <a:prstDash val="solid"/>
          </a:ln>
          <a:effectLst/>
        </p:spPr>
        <p:txBody>
          <a:bodyPr anchor="ctr"/>
          <a:lstStyle/>
          <a:p>
            <a:pPr marL="0" lvl="2" algn="ctr" eaLnBrk="0" fontAlgn="ctr" hangingPunct="0">
              <a:buClr>
                <a:srgbClr val="FF0000"/>
              </a:buClr>
              <a:buSzPct val="70000"/>
              <a:buFont typeface="Wingdings" panose="05000000000000000000" pitchFamily="2" charset="2"/>
              <a:buChar char="n"/>
              <a:tabLst>
                <a:tab pos="136525" algn="l"/>
              </a:tabLst>
              <a:defRPr/>
            </a:pPr>
            <a:endParaRPr lang="zh-CN" altLang="en-US" sz="1400" b="1" kern="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AutoShape 3"/>
          <p:cNvSpPr>
            <a:spLocks noChangeArrowheads="1"/>
          </p:cNvSpPr>
          <p:nvPr/>
        </p:nvSpPr>
        <p:spPr bwMode="auto">
          <a:xfrm>
            <a:off x="3881534" y="1733869"/>
            <a:ext cx="1510068" cy="469799"/>
          </a:xfrm>
          <a:prstGeom prst="roundRect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eaLnBrk="0" fontAlgn="ctr" hangingPunct="0">
              <a:buClr>
                <a:srgbClr val="FF0000"/>
              </a:buClr>
              <a:buSzPct val="70000"/>
              <a:defRPr/>
            </a:pPr>
            <a:endParaRPr lang="zh-CN" altLang="zh-CN" sz="1600" b="1" ker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9"/>
          <p:cNvSpPr txBox="1"/>
          <p:nvPr/>
        </p:nvSpPr>
        <p:spPr bwMode="auto">
          <a:xfrm>
            <a:off x="3967853" y="1781483"/>
            <a:ext cx="1337431" cy="373665"/>
          </a:xfrm>
          <a:prstGeom prst="round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algn="ctr">
              <a:buClr>
                <a:srgbClr val="7F7F7F"/>
              </a:buClr>
              <a:defRPr/>
            </a:pPr>
            <a:r>
              <a:rPr lang="zh-CN" altLang="en-US" sz="16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定位准确</a:t>
            </a:r>
            <a:endParaRPr lang="zh-CN" altLang="en-US" sz="16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AutoShape 3"/>
          <p:cNvSpPr>
            <a:spLocks noChangeArrowheads="1"/>
          </p:cNvSpPr>
          <p:nvPr/>
        </p:nvSpPr>
        <p:spPr bwMode="auto">
          <a:xfrm>
            <a:off x="1330322" y="1733869"/>
            <a:ext cx="1510068" cy="469799"/>
          </a:xfrm>
          <a:prstGeom prst="roundRect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eaLnBrk="0" fontAlgn="ctr" hangingPunct="0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defRPr/>
            </a:pPr>
            <a:endParaRPr lang="zh-CN" altLang="zh-CN" sz="1600" b="1" kern="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21"/>
          <p:cNvSpPr txBox="1"/>
          <p:nvPr/>
        </p:nvSpPr>
        <p:spPr bwMode="auto">
          <a:xfrm>
            <a:off x="1442124" y="1781483"/>
            <a:ext cx="1286465" cy="373665"/>
          </a:xfrm>
          <a:prstGeom prst="round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algn="ctr">
              <a:buClr>
                <a:srgbClr val="7F7F7F"/>
              </a:buClr>
              <a:defRPr/>
            </a:pPr>
            <a:r>
              <a:rPr lang="zh-CN" altLang="zh-CN" sz="16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内容精简</a:t>
            </a:r>
            <a:endParaRPr lang="zh-CN" altLang="zh-CN" sz="16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48342" y="2402239"/>
            <a:ext cx="211903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ctr" defTabSz="912495" eaLnBrk="0" hangingPunct="0">
              <a:buClr>
                <a:srgbClr val="0070C0"/>
              </a:buClr>
              <a:buSzPct val="80000"/>
              <a:tabLst>
                <a:tab pos="136525" algn="l"/>
              </a:tabLst>
              <a:defRPr/>
            </a:pPr>
            <a:r>
              <a:rPr lang="zh-CN" altLang="en-US" sz="1200" spc="50" dirty="0">
                <a:ln w="11430"/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一目了然</a:t>
            </a:r>
            <a:endParaRPr lang="zh-CN" altLang="en-US" sz="1200" spc="50" dirty="0">
              <a:ln w="11430"/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2" algn="ctr" defTabSz="912495" eaLnBrk="0" hangingPunct="0">
              <a:buClr>
                <a:srgbClr val="0070C0"/>
              </a:buClr>
              <a:buSzPct val="80000"/>
              <a:tabLst>
                <a:tab pos="136525" algn="l"/>
              </a:tabLst>
              <a:defRPr/>
            </a:pPr>
            <a:endParaRPr lang="zh-CN" altLang="en-US" sz="1200" spc="50" dirty="0">
              <a:ln w="11430"/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48342" y="2967389"/>
            <a:ext cx="2119037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ctr" defTabSz="912495" eaLnBrk="0" hangingPunct="0">
              <a:buClr>
                <a:srgbClr val="0070C0"/>
              </a:buClr>
              <a:buSzPct val="80000"/>
              <a:tabLst>
                <a:tab pos="136525" algn="l"/>
              </a:tabLst>
              <a:defRPr/>
            </a:pPr>
            <a:r>
              <a:rPr lang="zh-CN" altLang="en-US" sz="1200" spc="50" dirty="0">
                <a:ln w="11430"/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用词精确</a:t>
            </a:r>
            <a:endParaRPr lang="zh-CN" altLang="en-US" sz="1200" spc="50" dirty="0">
              <a:ln w="11430"/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599455" y="2402239"/>
            <a:ext cx="2119037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ctr" defTabSz="912495" eaLnBrk="0" hangingPunct="0">
              <a:buClr>
                <a:srgbClr val="0070C0"/>
              </a:buClr>
              <a:buSzPct val="80000"/>
              <a:tabLst>
                <a:tab pos="136525" algn="l"/>
              </a:tabLst>
              <a:defRPr/>
            </a:pPr>
            <a:r>
              <a:rPr lang="zh-CN" altLang="en-US" sz="1200" spc="50" dirty="0">
                <a:ln w="11430"/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重要信息要匹配</a:t>
            </a:r>
            <a:endParaRPr lang="zh-CN" altLang="en-US" sz="1200" spc="50" dirty="0">
              <a:ln w="11430"/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2" algn="ctr" defTabSz="912495" eaLnBrk="0" hangingPunct="0">
              <a:buClr>
                <a:srgbClr val="0070C0"/>
              </a:buClr>
              <a:buSzPct val="80000"/>
              <a:tabLst>
                <a:tab pos="136525" algn="l"/>
              </a:tabLst>
              <a:defRPr/>
            </a:pPr>
            <a:endParaRPr lang="zh-CN" altLang="en-US" sz="1200" spc="50" dirty="0">
              <a:ln w="11430"/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2" algn="ctr" defTabSz="912495" eaLnBrk="0" hangingPunct="0">
              <a:buClr>
                <a:srgbClr val="0070C0"/>
              </a:buClr>
              <a:buSzPct val="80000"/>
              <a:tabLst>
                <a:tab pos="136525" algn="l"/>
              </a:tabLst>
              <a:defRPr/>
            </a:pPr>
            <a:r>
              <a:rPr lang="zh-CN" altLang="en-US" sz="1200" spc="50" dirty="0">
                <a:ln w="11430"/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突出重点优势</a:t>
            </a:r>
            <a:endParaRPr lang="zh-CN" altLang="en-US" sz="1200" spc="50" dirty="0">
              <a:ln w="11430"/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599455" y="3153444"/>
            <a:ext cx="2119037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ctr" defTabSz="912495" eaLnBrk="0" hangingPunct="0">
              <a:buClr>
                <a:srgbClr val="0070C0"/>
              </a:buClr>
              <a:buSzPct val="80000"/>
              <a:tabLst>
                <a:tab pos="136525" algn="l"/>
              </a:tabLst>
              <a:defRPr/>
            </a:pPr>
            <a:r>
              <a:rPr lang="zh-CN" altLang="en-US" sz="1200" spc="50" dirty="0">
                <a:ln w="11430"/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用技术说话</a:t>
            </a:r>
            <a:endParaRPr lang="zh-CN" altLang="en-US" sz="1200" spc="50" dirty="0">
              <a:ln w="11430"/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AutoShape 4"/>
          <p:cNvSpPr>
            <a:spLocks noChangeArrowheads="1"/>
          </p:cNvSpPr>
          <p:nvPr>
            <p:custDataLst>
              <p:tags r:id="rId3"/>
            </p:custDataLst>
          </p:nvPr>
        </p:nvSpPr>
        <p:spPr bwMode="white">
          <a:xfrm>
            <a:off x="6113547" y="2100914"/>
            <a:ext cx="2181209" cy="1510068"/>
          </a:xfrm>
          <a:prstGeom prst="roundRect">
            <a:avLst>
              <a:gd name="adj" fmla="val 7012"/>
            </a:avLst>
          </a:prstGeom>
          <a:noFill/>
          <a:ln w="38100" cap="flat" cmpd="sng" algn="ctr">
            <a:solidFill>
              <a:schemeClr val="accent1"/>
            </a:solidFill>
            <a:prstDash val="solid"/>
          </a:ln>
          <a:effectLst/>
        </p:spPr>
        <p:txBody>
          <a:bodyPr anchor="ctr"/>
          <a:lstStyle/>
          <a:p>
            <a:pPr marL="0" lvl="2" algn="ctr" eaLnBrk="0" fontAlgn="ctr" hangingPunct="0">
              <a:buClr>
                <a:srgbClr val="FF0000"/>
              </a:buClr>
              <a:buSzPct val="70000"/>
              <a:buFont typeface="Wingdings" panose="05000000000000000000" pitchFamily="2" charset="2"/>
              <a:buChar char="n"/>
              <a:tabLst>
                <a:tab pos="136525" algn="l"/>
              </a:tabLst>
              <a:defRPr/>
            </a:pPr>
            <a:endParaRPr lang="zh-CN" altLang="en-US" sz="1400" b="1" kern="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AutoShape 3"/>
          <p:cNvSpPr>
            <a:spLocks noChangeArrowheads="1"/>
          </p:cNvSpPr>
          <p:nvPr/>
        </p:nvSpPr>
        <p:spPr bwMode="auto">
          <a:xfrm>
            <a:off x="6424689" y="1733869"/>
            <a:ext cx="1510068" cy="469799"/>
          </a:xfrm>
          <a:prstGeom prst="roundRect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eaLnBrk="0" fontAlgn="ctr" hangingPunct="0">
              <a:buClr>
                <a:srgbClr val="FF0000"/>
              </a:buClr>
              <a:buSzPct val="70000"/>
              <a:defRPr/>
            </a:pPr>
            <a:endParaRPr lang="zh-CN" altLang="zh-CN" sz="1600" b="1" ker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28"/>
          <p:cNvSpPr txBox="1"/>
          <p:nvPr/>
        </p:nvSpPr>
        <p:spPr bwMode="auto">
          <a:xfrm>
            <a:off x="6511008" y="1781483"/>
            <a:ext cx="1337431" cy="373665"/>
          </a:xfrm>
          <a:prstGeom prst="round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algn="ctr">
              <a:buClr>
                <a:srgbClr val="7F7F7F"/>
              </a:buClr>
              <a:defRPr/>
            </a:pPr>
            <a:r>
              <a:rPr lang="zh-CN" altLang="en-US" sz="16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创意出彩</a:t>
            </a:r>
            <a:endParaRPr lang="zh-CN" altLang="en-US" sz="16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142610" y="2402239"/>
            <a:ext cx="2119037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ctr" defTabSz="912495" eaLnBrk="0" hangingPunct="0">
              <a:buClr>
                <a:srgbClr val="0070C0"/>
              </a:buClr>
              <a:buSzPct val="80000"/>
              <a:tabLst>
                <a:tab pos="136525" algn="l"/>
              </a:tabLst>
              <a:defRPr/>
            </a:pPr>
            <a:r>
              <a:rPr lang="zh-CN" altLang="en-US" sz="1200" spc="50" dirty="0">
                <a:ln w="11430"/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排版风格</a:t>
            </a:r>
            <a:endParaRPr lang="zh-CN" altLang="en-US" sz="1200" spc="50" dirty="0">
              <a:ln w="11430"/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142610" y="2967389"/>
            <a:ext cx="2119037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ctr" defTabSz="912495" eaLnBrk="0" hangingPunct="0">
              <a:buClr>
                <a:srgbClr val="0070C0"/>
              </a:buClr>
              <a:buSzPct val="80000"/>
              <a:tabLst>
                <a:tab pos="136525" algn="l"/>
              </a:tabLst>
              <a:defRPr/>
            </a:pPr>
            <a:r>
              <a:rPr lang="zh-CN" altLang="en-US" sz="1200" spc="50" dirty="0">
                <a:ln w="11430"/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个人元素</a:t>
            </a:r>
            <a:endParaRPr lang="zh-CN" altLang="en-US" sz="1200" spc="50" dirty="0">
              <a:ln w="11430"/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76"/>
          <p:cNvSpPr txBox="1"/>
          <p:nvPr/>
        </p:nvSpPr>
        <p:spPr>
          <a:xfrm>
            <a:off x="3718561" y="91902"/>
            <a:ext cx="1706880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500" i="1" dirty="0">
                <a:solidFill>
                  <a:schemeClr val="accent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HR</a:t>
            </a:r>
            <a:r>
              <a:rPr lang="zh-CN" altLang="en-US" sz="1500" i="1" dirty="0">
                <a:solidFill>
                  <a:schemeClr val="accent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希望看到的简历</a:t>
            </a:r>
            <a:endParaRPr lang="zh-CN" altLang="en-US" sz="1500" i="1" dirty="0">
              <a:solidFill>
                <a:schemeClr val="accent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471455" y="333358"/>
            <a:ext cx="2201091" cy="256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825" i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她们眼中合格的简历</a:t>
            </a:r>
            <a:endParaRPr lang="zh-CN" altLang="en-US" sz="825" i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4451809" y="551591"/>
            <a:ext cx="240383" cy="0"/>
          </a:xfrm>
          <a:prstGeom prst="line">
            <a:avLst/>
          </a:prstGeom>
          <a:ln w="190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500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000"/>
                            </p:stCondLst>
                            <p:childTnLst>
                              <p:par>
                                <p:cTn id="5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500"/>
                            </p:stCondLst>
                            <p:childTnLst>
                              <p:par>
                                <p:cTn id="6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000"/>
                            </p:stCondLst>
                            <p:childTnLst>
                              <p:par>
                                <p:cTn id="6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500"/>
                            </p:stCondLst>
                            <p:childTnLst>
                              <p:par>
                                <p:cTn id="7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1" grpId="0"/>
      <p:bldP spid="12" grpId="0" bldLvl="0" animBg="1"/>
      <p:bldP spid="13" grpId="0"/>
      <p:bldP spid="14" grpId="0"/>
      <p:bldP spid="15" grpId="0"/>
      <p:bldP spid="16" grpId="0"/>
      <p:bldP spid="17" grpId="0"/>
      <p:bldP spid="18" grpId="0" bldLvl="0" animBg="1"/>
      <p:bldP spid="19" grpId="0" bldLvl="0" animBg="1"/>
      <p:bldP spid="20" grpId="0"/>
      <p:bldP spid="21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8"/>
          <p:cNvSpPr txBox="1"/>
          <p:nvPr/>
        </p:nvSpPr>
        <p:spPr>
          <a:xfrm>
            <a:off x="2483768" y="2243535"/>
            <a:ext cx="4176464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GB" sz="4000" dirty="0">
                <a:solidFill>
                  <a:srgbClr val="A6937B"/>
                </a:solidFill>
                <a:latin typeface="DFKai-SB" panose="03000509000000000000" pitchFamily="65" charset="-120"/>
                <a:ea typeface="宋体" panose="02010600030101010101" pitchFamily="2" charset="-122"/>
                <a:cs typeface="+mn-ea"/>
                <a:sym typeface="+mn-lt"/>
              </a:rPr>
              <a:t>简历的制作</a:t>
            </a:r>
            <a:endParaRPr lang="zh-CN" altLang="en-GB" sz="4000" dirty="0">
              <a:solidFill>
                <a:srgbClr val="A6937B"/>
              </a:solidFill>
              <a:latin typeface="DFKai-SB" panose="03000509000000000000" pitchFamily="65" charset="-120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64" name="TextBox 48"/>
          <p:cNvSpPr txBox="1"/>
          <p:nvPr/>
        </p:nvSpPr>
        <p:spPr>
          <a:xfrm>
            <a:off x="3829707" y="1059582"/>
            <a:ext cx="148458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8000" dirty="0" smtClean="0">
                <a:solidFill>
                  <a:schemeClr val="accent1"/>
                </a:solidFill>
                <a:latin typeface="OCR A Extended" panose="02010509020102010303" pitchFamily="50" charset="0"/>
                <a:ea typeface="华康雅宋体W9(P)" panose="02020900000000000000" pitchFamily="18" charset="-122"/>
                <a:cs typeface="+mn-ea"/>
                <a:sym typeface="+mn-lt"/>
              </a:rPr>
              <a:t>03</a:t>
            </a:r>
            <a:endParaRPr lang="en-GB" altLang="zh-CN" sz="8000" dirty="0">
              <a:solidFill>
                <a:schemeClr val="accent1"/>
              </a:solidFill>
              <a:latin typeface="OCR A Extended" panose="02010509020102010303" pitchFamily="50" charset="0"/>
              <a:ea typeface="华康雅宋体W9(P)" panose="02020900000000000000" pitchFamily="18" charset="-122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1" y="2427746"/>
            <a:ext cx="1353292" cy="19442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500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440"/>
                            </p:stCondLst>
                            <p:childTnLst>
                              <p:par>
                                <p:cTn id="2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64" grpId="0"/>
      <p:bldP spid="6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1"/>
          <p:cNvSpPr>
            <a:spLocks noChangeArrowheads="1"/>
          </p:cNvSpPr>
          <p:nvPr/>
        </p:nvSpPr>
        <p:spPr bwMode="auto">
          <a:xfrm>
            <a:off x="1062672" y="1399396"/>
            <a:ext cx="1804988" cy="75604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lang="zh-CN" altLang="zh-CN" sz="135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4" name="矩形 32"/>
          <p:cNvSpPr>
            <a:spLocks noChangeArrowheads="1"/>
          </p:cNvSpPr>
          <p:nvPr/>
        </p:nvSpPr>
        <p:spPr bwMode="auto">
          <a:xfrm>
            <a:off x="3654664" y="1399396"/>
            <a:ext cx="1806178" cy="75604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lang="zh-CN" altLang="zh-CN" sz="135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5" name="矩形 33"/>
          <p:cNvSpPr>
            <a:spLocks noChangeArrowheads="1"/>
          </p:cNvSpPr>
          <p:nvPr/>
        </p:nvSpPr>
        <p:spPr bwMode="auto">
          <a:xfrm>
            <a:off x="6276420" y="1399396"/>
            <a:ext cx="1806178" cy="75604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lang="zh-CN" altLang="zh-CN" sz="135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6" name="TextBox 76"/>
          <p:cNvSpPr txBox="1"/>
          <p:nvPr/>
        </p:nvSpPr>
        <p:spPr>
          <a:xfrm>
            <a:off x="1175385" y="1449070"/>
            <a:ext cx="1424305" cy="2990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独特的卖点原则</a:t>
            </a:r>
            <a:endParaRPr lang="zh-CN" altLang="en-US" sz="13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75223" y="1665453"/>
            <a:ext cx="1629146" cy="45021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简历，打广告，推销自己；</a:t>
            </a:r>
            <a:endParaRPr lang="zh-CN" altLang="en-US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关键词（亮点）</a:t>
            </a:r>
            <a:endParaRPr lang="zh-CN" altLang="en-US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76"/>
          <p:cNvSpPr txBox="1"/>
          <p:nvPr/>
        </p:nvSpPr>
        <p:spPr>
          <a:xfrm>
            <a:off x="3757930" y="1449070"/>
            <a:ext cx="1762760" cy="2990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职位相关的信息原则</a:t>
            </a:r>
            <a:endParaRPr lang="zh-CN" altLang="en-US" sz="13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758062" y="1665453"/>
            <a:ext cx="1629146" cy="6299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针对目标岗位要求定制简历；</a:t>
            </a:r>
            <a:endParaRPr lang="zh-CN" altLang="en-US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切勿一份简历打天下</a:t>
            </a:r>
            <a:endParaRPr lang="zh-CN" altLang="en-US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76"/>
          <p:cNvSpPr txBox="1"/>
          <p:nvPr/>
        </p:nvSpPr>
        <p:spPr>
          <a:xfrm>
            <a:off x="6341110" y="1449070"/>
            <a:ext cx="1062990" cy="2990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简洁原则</a:t>
            </a:r>
            <a:endParaRPr lang="zh-CN" altLang="en-US" sz="13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340901" y="1665453"/>
            <a:ext cx="1629146" cy="45021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简化能不要的信息；</a:t>
            </a:r>
            <a:endParaRPr lang="zh-CN" altLang="en-US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突出必要的信息</a:t>
            </a:r>
            <a:endParaRPr lang="zh-CN" altLang="en-US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04749" y="3191013"/>
            <a:ext cx="7747380" cy="70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最近原则：工作经历是近期发生的。</a:t>
            </a:r>
            <a:endParaRPr lang="zh-CN" altLang="en-US" sz="1025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0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相关原则：与面试的岗位相关的工作经验。</a:t>
            </a:r>
            <a:endParaRPr lang="zh-CN" altLang="en-US" sz="1025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0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留白原则：吸引</a:t>
            </a:r>
            <a:r>
              <a:rPr lang="en-US" altLang="zh-CN" sz="10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HR</a:t>
            </a:r>
            <a:r>
              <a:rPr lang="zh-CN" altLang="en-US" sz="10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注意力，引起好奇心，获得面试机会，面试详谈。</a:t>
            </a:r>
            <a:endParaRPr lang="zh-CN" altLang="en-US" sz="1025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76"/>
          <p:cNvSpPr txBox="1"/>
          <p:nvPr/>
        </p:nvSpPr>
        <p:spPr>
          <a:xfrm>
            <a:off x="3434829" y="2804109"/>
            <a:ext cx="228722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最高原则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76"/>
          <p:cNvSpPr txBox="1"/>
          <p:nvPr/>
        </p:nvSpPr>
        <p:spPr>
          <a:xfrm>
            <a:off x="3623311" y="91902"/>
            <a:ext cx="1897380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500" i="1" dirty="0">
                <a:solidFill>
                  <a:schemeClr val="accent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简历制作的四大原则</a:t>
            </a:r>
            <a:endParaRPr lang="zh-CN" altLang="en-US" sz="1500" i="1" dirty="0">
              <a:solidFill>
                <a:schemeClr val="accent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471455" y="333358"/>
            <a:ext cx="2201091" cy="256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endParaRPr lang="zh-CN" altLang="en-US" sz="825" i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4451809" y="551591"/>
            <a:ext cx="240383" cy="0"/>
          </a:xfrm>
          <a:prstGeom prst="line">
            <a:avLst/>
          </a:prstGeom>
          <a:ln w="190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500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2" grpId="0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1805013" y="1334895"/>
            <a:ext cx="1483993" cy="1487516"/>
          </a:xfrm>
          <a:custGeom>
            <a:avLst/>
            <a:gdLst>
              <a:gd name="T0" fmla="*/ 362 w 725"/>
              <a:gd name="T1" fmla="*/ 0 h 725"/>
              <a:gd name="T2" fmla="*/ 0 w 725"/>
              <a:gd name="T3" fmla="*/ 363 h 725"/>
              <a:gd name="T4" fmla="*/ 362 w 725"/>
              <a:gd name="T5" fmla="*/ 725 h 725"/>
              <a:gd name="T6" fmla="*/ 725 w 725"/>
              <a:gd name="T7" fmla="*/ 363 h 725"/>
              <a:gd name="T8" fmla="*/ 362 w 725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5" h="725">
                <a:moveTo>
                  <a:pt x="362" y="0"/>
                </a:moveTo>
                <a:cubicBezTo>
                  <a:pt x="162" y="0"/>
                  <a:pt x="0" y="162"/>
                  <a:pt x="0" y="363"/>
                </a:cubicBezTo>
                <a:cubicBezTo>
                  <a:pt x="200" y="363"/>
                  <a:pt x="362" y="525"/>
                  <a:pt x="362" y="725"/>
                </a:cubicBezTo>
                <a:cubicBezTo>
                  <a:pt x="563" y="725"/>
                  <a:pt x="725" y="563"/>
                  <a:pt x="725" y="363"/>
                </a:cubicBezTo>
                <a:cubicBezTo>
                  <a:pt x="725" y="162"/>
                  <a:pt x="563" y="0"/>
                  <a:pt x="362" y="0"/>
                </a:cubicBezTo>
                <a:close/>
              </a:path>
            </a:pathLst>
          </a:custGeom>
          <a:solidFill>
            <a:schemeClr val="accent1"/>
          </a:solidFill>
          <a:ln w="76200" cap="flat">
            <a:solidFill>
              <a:srgbClr val="F4F4EC"/>
            </a:solidFill>
            <a:prstDash val="solid"/>
            <a:miter lim="800000"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2100">
              <a:solidFill>
                <a:srgbClr val="F2F2F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8" name="Freeform 7"/>
          <p:cNvSpPr/>
          <p:nvPr/>
        </p:nvSpPr>
        <p:spPr bwMode="auto">
          <a:xfrm>
            <a:off x="2545476" y="2079674"/>
            <a:ext cx="1486035" cy="1487516"/>
          </a:xfrm>
          <a:custGeom>
            <a:avLst/>
            <a:gdLst>
              <a:gd name="T0" fmla="*/ 363 w 726"/>
              <a:gd name="T1" fmla="*/ 0 h 725"/>
              <a:gd name="T2" fmla="*/ 0 w 726"/>
              <a:gd name="T3" fmla="*/ 362 h 725"/>
              <a:gd name="T4" fmla="*/ 363 w 726"/>
              <a:gd name="T5" fmla="*/ 725 h 725"/>
              <a:gd name="T6" fmla="*/ 726 w 726"/>
              <a:gd name="T7" fmla="*/ 362 h 725"/>
              <a:gd name="T8" fmla="*/ 363 w 726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6" h="725">
                <a:moveTo>
                  <a:pt x="363" y="0"/>
                </a:moveTo>
                <a:cubicBezTo>
                  <a:pt x="363" y="200"/>
                  <a:pt x="201" y="362"/>
                  <a:pt x="0" y="362"/>
                </a:cubicBezTo>
                <a:cubicBezTo>
                  <a:pt x="0" y="562"/>
                  <a:pt x="163" y="725"/>
                  <a:pt x="363" y="725"/>
                </a:cubicBezTo>
                <a:cubicBezTo>
                  <a:pt x="563" y="725"/>
                  <a:pt x="726" y="562"/>
                  <a:pt x="726" y="362"/>
                </a:cubicBezTo>
                <a:cubicBezTo>
                  <a:pt x="726" y="162"/>
                  <a:pt x="563" y="0"/>
                  <a:pt x="363" y="0"/>
                </a:cubicBezTo>
                <a:close/>
              </a:path>
            </a:pathLst>
          </a:custGeom>
          <a:solidFill>
            <a:schemeClr val="accent2"/>
          </a:solidFill>
          <a:ln w="76200" cap="flat">
            <a:solidFill>
              <a:srgbClr val="F4F4EC"/>
            </a:solidFill>
            <a:prstDash val="solid"/>
            <a:miter lim="800000"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2100">
              <a:solidFill>
                <a:srgbClr val="F2F2F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9" name="Freeform 8"/>
          <p:cNvSpPr/>
          <p:nvPr/>
        </p:nvSpPr>
        <p:spPr bwMode="auto">
          <a:xfrm>
            <a:off x="1061484" y="2079674"/>
            <a:ext cx="1483993" cy="1487516"/>
          </a:xfrm>
          <a:custGeom>
            <a:avLst/>
            <a:gdLst>
              <a:gd name="T0" fmla="*/ 363 w 725"/>
              <a:gd name="T1" fmla="*/ 0 h 725"/>
              <a:gd name="T2" fmla="*/ 0 w 725"/>
              <a:gd name="T3" fmla="*/ 362 h 725"/>
              <a:gd name="T4" fmla="*/ 363 w 725"/>
              <a:gd name="T5" fmla="*/ 725 h 725"/>
              <a:gd name="T6" fmla="*/ 725 w 725"/>
              <a:gd name="T7" fmla="*/ 362 h 725"/>
              <a:gd name="T8" fmla="*/ 363 w 725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5" h="725">
                <a:moveTo>
                  <a:pt x="363" y="0"/>
                </a:moveTo>
                <a:cubicBezTo>
                  <a:pt x="162" y="0"/>
                  <a:pt x="0" y="162"/>
                  <a:pt x="0" y="362"/>
                </a:cubicBezTo>
                <a:cubicBezTo>
                  <a:pt x="0" y="562"/>
                  <a:pt x="162" y="725"/>
                  <a:pt x="363" y="725"/>
                </a:cubicBezTo>
                <a:cubicBezTo>
                  <a:pt x="363" y="525"/>
                  <a:pt x="525" y="362"/>
                  <a:pt x="725" y="362"/>
                </a:cubicBezTo>
                <a:cubicBezTo>
                  <a:pt x="725" y="162"/>
                  <a:pt x="563" y="0"/>
                  <a:pt x="363" y="0"/>
                </a:cubicBezTo>
                <a:close/>
              </a:path>
            </a:pathLst>
          </a:custGeom>
          <a:solidFill>
            <a:schemeClr val="accent2"/>
          </a:solidFill>
          <a:ln w="76200" cap="flat">
            <a:solidFill>
              <a:srgbClr val="F4F4EC"/>
            </a:solidFill>
            <a:prstDash val="solid"/>
            <a:miter lim="800000"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2100">
              <a:solidFill>
                <a:srgbClr val="F2F2F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11" name="Freeform 9"/>
          <p:cNvSpPr/>
          <p:nvPr/>
        </p:nvSpPr>
        <p:spPr bwMode="auto">
          <a:xfrm>
            <a:off x="1805013" y="2822410"/>
            <a:ext cx="1483993" cy="1489558"/>
          </a:xfrm>
          <a:custGeom>
            <a:avLst/>
            <a:gdLst>
              <a:gd name="T0" fmla="*/ 362 w 725"/>
              <a:gd name="T1" fmla="*/ 0 h 726"/>
              <a:gd name="T2" fmla="*/ 0 w 725"/>
              <a:gd name="T3" fmla="*/ 363 h 726"/>
              <a:gd name="T4" fmla="*/ 362 w 725"/>
              <a:gd name="T5" fmla="*/ 726 h 726"/>
              <a:gd name="T6" fmla="*/ 725 w 725"/>
              <a:gd name="T7" fmla="*/ 363 h 726"/>
              <a:gd name="T8" fmla="*/ 362 w 725"/>
              <a:gd name="T9" fmla="*/ 0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5" h="726">
                <a:moveTo>
                  <a:pt x="362" y="0"/>
                </a:moveTo>
                <a:cubicBezTo>
                  <a:pt x="162" y="0"/>
                  <a:pt x="0" y="163"/>
                  <a:pt x="0" y="363"/>
                </a:cubicBezTo>
                <a:cubicBezTo>
                  <a:pt x="0" y="563"/>
                  <a:pt x="162" y="726"/>
                  <a:pt x="362" y="726"/>
                </a:cubicBezTo>
                <a:cubicBezTo>
                  <a:pt x="563" y="726"/>
                  <a:pt x="725" y="563"/>
                  <a:pt x="725" y="363"/>
                </a:cubicBezTo>
                <a:cubicBezTo>
                  <a:pt x="525" y="363"/>
                  <a:pt x="362" y="200"/>
                  <a:pt x="362" y="0"/>
                </a:cubicBezTo>
                <a:close/>
              </a:path>
            </a:pathLst>
          </a:custGeom>
          <a:solidFill>
            <a:schemeClr val="accent1"/>
          </a:solidFill>
          <a:ln w="76200" cap="flat">
            <a:solidFill>
              <a:srgbClr val="F4F4EC"/>
            </a:solidFill>
            <a:prstDash val="solid"/>
            <a:miter lim="800000"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210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745403" y="2355184"/>
            <a:ext cx="62068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700" dirty="0">
                <a:solidFill>
                  <a:srgbClr val="F2F2F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01</a:t>
            </a:r>
            <a:endParaRPr lang="en-US" altLang="zh-CN" sz="2700" dirty="0">
              <a:solidFill>
                <a:srgbClr val="F2F2F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11731" y="2823432"/>
            <a:ext cx="868680" cy="2298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900" dirty="0">
                <a:solidFill>
                  <a:srgbClr val="F2F2F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个人情况盘点</a:t>
            </a:r>
            <a:endParaRPr lang="zh-CN" altLang="en-US" sz="900" dirty="0">
              <a:solidFill>
                <a:srgbClr val="F2F2F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465785" y="2168356"/>
            <a:ext cx="65755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700" dirty="0">
                <a:solidFill>
                  <a:srgbClr val="F2F2F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02</a:t>
            </a:r>
            <a:endParaRPr lang="en-US" altLang="zh-CN" sz="2700" dirty="0">
              <a:solidFill>
                <a:srgbClr val="F2F2F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109489" y="1719002"/>
            <a:ext cx="868680" cy="2298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900" dirty="0">
                <a:solidFill>
                  <a:srgbClr val="F2F2F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企业情况盘点</a:t>
            </a:r>
            <a:endParaRPr lang="zh-CN" altLang="en-US" sz="900" dirty="0">
              <a:solidFill>
                <a:srgbClr val="F2F2F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708984" y="2823433"/>
            <a:ext cx="65755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700" dirty="0">
                <a:solidFill>
                  <a:srgbClr val="F2F2F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03</a:t>
            </a:r>
            <a:endParaRPr lang="en-US" altLang="zh-CN" sz="2700" dirty="0">
              <a:solidFill>
                <a:srgbClr val="F2F2F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106784" y="2565191"/>
            <a:ext cx="868680" cy="2298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900" dirty="0">
                <a:solidFill>
                  <a:srgbClr val="F2F2F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市场需求调查</a:t>
            </a:r>
            <a:endParaRPr lang="zh-CN" altLang="en-US" sz="900" dirty="0">
              <a:solidFill>
                <a:srgbClr val="F2F2F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981141" y="3057046"/>
            <a:ext cx="65915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700" dirty="0">
                <a:solidFill>
                  <a:srgbClr val="F2F2F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04</a:t>
            </a:r>
            <a:endParaRPr lang="en-US" altLang="zh-CN" sz="2700" dirty="0">
              <a:solidFill>
                <a:srgbClr val="F2F2F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109488" y="3698741"/>
            <a:ext cx="868680" cy="2298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900" dirty="0">
                <a:solidFill>
                  <a:srgbClr val="F2F2F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个人作品整理</a:t>
            </a:r>
            <a:endParaRPr lang="zh-CN" altLang="en-US" sz="900" dirty="0">
              <a:solidFill>
                <a:srgbClr val="F2F2F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24" name="TextBox 76"/>
          <p:cNvSpPr txBox="1"/>
          <p:nvPr/>
        </p:nvSpPr>
        <p:spPr>
          <a:xfrm>
            <a:off x="5010150" y="848360"/>
            <a:ext cx="1721485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个人情况盘点</a:t>
            </a:r>
            <a:endParaRPr lang="zh-CN" altLang="en-US" dirty="0">
              <a:solidFill>
                <a:schemeClr val="tx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010095" y="1133312"/>
            <a:ext cx="3470831" cy="2705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基本信息资料、技能特长、兴趣爱好、自我评价</a:t>
            </a:r>
            <a:endParaRPr lang="zh-CN" altLang="en-US" sz="9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76"/>
          <p:cNvSpPr txBox="1"/>
          <p:nvPr/>
        </p:nvSpPr>
        <p:spPr>
          <a:xfrm>
            <a:off x="5010150" y="1679575"/>
            <a:ext cx="1721485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企业情况盘点</a:t>
            </a:r>
            <a:endParaRPr lang="zh-CN" altLang="en-US" dirty="0">
              <a:solidFill>
                <a:schemeClr val="tx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010095" y="1964680"/>
            <a:ext cx="3470831" cy="45021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对上一家公司的情况做具体的调查和了解（公司性质、公司业务、人员情况）</a:t>
            </a:r>
            <a:endParaRPr lang="zh-CN" altLang="en-US" sz="9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76"/>
          <p:cNvSpPr txBox="1"/>
          <p:nvPr/>
        </p:nvSpPr>
        <p:spPr>
          <a:xfrm>
            <a:off x="5010150" y="2568575"/>
            <a:ext cx="1721485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市场需求调查</a:t>
            </a:r>
            <a:endParaRPr lang="zh-CN" altLang="en-US" dirty="0">
              <a:solidFill>
                <a:schemeClr val="tx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10095" y="2881062"/>
            <a:ext cx="3470831" cy="45021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各大招聘平台上调查目前前端的岗位需求，以查漏补缺自身不足，方便更匹配企业需求。</a:t>
            </a:r>
            <a:endParaRPr lang="zh-CN" altLang="en-US" sz="9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76"/>
          <p:cNvSpPr txBox="1"/>
          <p:nvPr/>
        </p:nvSpPr>
        <p:spPr>
          <a:xfrm>
            <a:off x="5010150" y="3399155"/>
            <a:ext cx="1557020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个人作品整理</a:t>
            </a:r>
            <a:endParaRPr lang="zh-CN" altLang="en-US" dirty="0">
              <a:solidFill>
                <a:schemeClr val="tx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010095" y="3683814"/>
            <a:ext cx="3470831" cy="80899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端：商场、官网</a:t>
            </a:r>
            <a:endParaRPr lang="en-US" altLang="zh-CN" sz="9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：不限类型</a:t>
            </a:r>
            <a:endParaRPr lang="zh-CN" altLang="en-US" sz="9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微信小程序</a:t>
            </a:r>
            <a:endParaRPr lang="zh-CN" altLang="en-US" sz="9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（没</a:t>
            </a:r>
            <a:r>
              <a:rPr lang="en-US" altLang="zh-CN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，完整的项目，突出实用性，不少于</a:t>
            </a:r>
            <a:r>
              <a:rPr lang="en-US" altLang="zh-CN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个）</a:t>
            </a:r>
            <a:endParaRPr lang="zh-CN" altLang="en-US" sz="9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76"/>
          <p:cNvSpPr txBox="1"/>
          <p:nvPr/>
        </p:nvSpPr>
        <p:spPr>
          <a:xfrm>
            <a:off x="3623311" y="91902"/>
            <a:ext cx="1897380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500" i="1" dirty="0">
                <a:solidFill>
                  <a:schemeClr val="accent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简历撰写的准备工作</a:t>
            </a:r>
            <a:endParaRPr lang="zh-CN" altLang="en-US" sz="1500" i="1" dirty="0">
              <a:solidFill>
                <a:schemeClr val="accent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4451809" y="551591"/>
            <a:ext cx="240383" cy="0"/>
          </a:xfrm>
          <a:prstGeom prst="line">
            <a:avLst/>
          </a:prstGeom>
          <a:ln w="190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500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649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1149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355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05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 bldLvl="0" animBg="1"/>
      <p:bldP spid="11" grpId="0" bldLvl="0" animBg="1"/>
      <p:bldP spid="12" grpId="0"/>
      <p:bldP spid="15" grpId="0"/>
      <p:bldP spid="18" grpId="0"/>
      <p:bldP spid="19" grpId="0"/>
      <p:bldP spid="20" grpId="0"/>
      <p:bldP spid="21" grpId="0"/>
      <p:bldP spid="22" grpId="0"/>
      <p:bldP spid="23" grpId="0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053363" y="1989535"/>
            <a:ext cx="1037273" cy="1203236"/>
            <a:chOff x="4053363" y="1989535"/>
            <a:chExt cx="1037273" cy="1203236"/>
          </a:xfrm>
        </p:grpSpPr>
        <p:sp>
          <p:nvSpPr>
            <p:cNvPr id="53" name="六边形 52"/>
            <p:cNvSpPr/>
            <p:nvPr/>
          </p:nvSpPr>
          <p:spPr>
            <a:xfrm rot="16200000">
              <a:off x="3970382" y="2072516"/>
              <a:ext cx="1203236" cy="1037273"/>
            </a:xfrm>
            <a:prstGeom prst="hexagon">
              <a:avLst/>
            </a:prstGeom>
            <a:solidFill>
              <a:schemeClr val="accent2"/>
            </a:solidFill>
            <a:ln w="57150"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solidFill>
                  <a:schemeClr val="tx2"/>
                </a:solidFill>
              </a:endParaRPr>
            </a:p>
          </p:txBody>
        </p:sp>
        <p:grpSp>
          <p:nvGrpSpPr>
            <p:cNvPr id="54" name="Group 33"/>
            <p:cNvGrpSpPr/>
            <p:nvPr/>
          </p:nvGrpSpPr>
          <p:grpSpPr>
            <a:xfrm>
              <a:off x="4297920" y="2314955"/>
              <a:ext cx="548162" cy="513551"/>
              <a:chOff x="5368132" y="3540125"/>
              <a:chExt cx="465138" cy="435769"/>
            </a:xfrm>
            <a:solidFill>
              <a:schemeClr val="bg1"/>
            </a:solidFill>
          </p:grpSpPr>
          <p:sp>
            <p:nvSpPr>
              <p:cNvPr id="55" name="AutoShape 110"/>
              <p:cNvSpPr/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4288" tIns="14288" rIns="14288" bIns="14288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25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56" name="AutoShape 111"/>
              <p:cNvSpPr/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4288" tIns="14288" rIns="14288" bIns="14288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25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3487020" y="2992509"/>
            <a:ext cx="1037273" cy="1203236"/>
            <a:chOff x="3487020" y="2992509"/>
            <a:chExt cx="1037273" cy="1203236"/>
          </a:xfrm>
        </p:grpSpPr>
        <p:sp>
          <p:nvSpPr>
            <p:cNvPr id="52" name="六边形 51"/>
            <p:cNvSpPr/>
            <p:nvPr/>
          </p:nvSpPr>
          <p:spPr>
            <a:xfrm rot="16200000">
              <a:off x="3404039" y="3075490"/>
              <a:ext cx="1203236" cy="1037273"/>
            </a:xfrm>
            <a:prstGeom prst="hexagon">
              <a:avLst/>
            </a:prstGeom>
            <a:solidFill>
              <a:schemeClr val="accent2"/>
            </a:solidFill>
            <a:ln w="57150"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solidFill>
                  <a:schemeClr val="tx2"/>
                </a:solidFill>
              </a:endParaRPr>
            </a:p>
          </p:txBody>
        </p:sp>
        <p:grpSp>
          <p:nvGrpSpPr>
            <p:cNvPr id="57" name="Group 36"/>
            <p:cNvGrpSpPr/>
            <p:nvPr/>
          </p:nvGrpSpPr>
          <p:grpSpPr>
            <a:xfrm>
              <a:off x="3811034" y="3349098"/>
              <a:ext cx="376043" cy="548162"/>
              <a:chOff x="3582988" y="3510757"/>
              <a:chExt cx="319088" cy="465138"/>
            </a:xfrm>
            <a:solidFill>
              <a:schemeClr val="bg1"/>
            </a:solidFill>
          </p:grpSpPr>
          <p:sp>
            <p:nvSpPr>
              <p:cNvPr id="58" name="AutoShape 113"/>
              <p:cNvSpPr/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4288" tIns="14288" rIns="14288" bIns="14288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schemeClr val="tx2"/>
                  </a:solidFill>
                  <a:sym typeface="Gill Sans" charset="0"/>
                </a:endParaRPr>
              </a:p>
            </p:txBody>
          </p:sp>
          <p:sp>
            <p:nvSpPr>
              <p:cNvPr id="59" name="AutoShape 114"/>
              <p:cNvSpPr/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4288" tIns="14288" rIns="14288" bIns="14288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schemeClr val="tx2"/>
                  </a:solidFill>
                  <a:sym typeface="Gill Sans" charset="0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4606607" y="2992508"/>
            <a:ext cx="1037273" cy="1203236"/>
            <a:chOff x="4606607" y="2992508"/>
            <a:chExt cx="1037273" cy="1203236"/>
          </a:xfrm>
        </p:grpSpPr>
        <p:sp>
          <p:nvSpPr>
            <p:cNvPr id="51" name="六边形 50"/>
            <p:cNvSpPr/>
            <p:nvPr/>
          </p:nvSpPr>
          <p:spPr>
            <a:xfrm rot="16200000">
              <a:off x="4523626" y="3075489"/>
              <a:ext cx="1203236" cy="1037273"/>
            </a:xfrm>
            <a:prstGeom prst="hexagon">
              <a:avLst/>
            </a:prstGeom>
            <a:solidFill>
              <a:schemeClr val="accent1"/>
            </a:solidFill>
            <a:ln w="57150"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solidFill>
                  <a:schemeClr val="tx2"/>
                </a:solidFill>
              </a:endParaRPr>
            </a:p>
          </p:txBody>
        </p:sp>
        <p:grpSp>
          <p:nvGrpSpPr>
            <p:cNvPr id="60" name="Group 39"/>
            <p:cNvGrpSpPr/>
            <p:nvPr/>
          </p:nvGrpSpPr>
          <p:grpSpPr>
            <a:xfrm>
              <a:off x="4848308" y="3285019"/>
              <a:ext cx="547226" cy="582716"/>
              <a:chOff x="5596824" y="2759870"/>
              <a:chExt cx="464344" cy="494459"/>
            </a:xfrm>
            <a:solidFill>
              <a:schemeClr val="bg1"/>
            </a:solidFill>
          </p:grpSpPr>
          <p:sp>
            <p:nvSpPr>
              <p:cNvPr id="61" name="AutoShape 126"/>
              <p:cNvSpPr/>
              <p:nvPr/>
            </p:nvSpPr>
            <p:spPr bwMode="auto">
              <a:xfrm>
                <a:off x="5596824" y="2789985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4288" tIns="14288" rIns="14288" bIns="14288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25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62" name="AutoShape 127"/>
              <p:cNvSpPr/>
              <p:nvPr/>
            </p:nvSpPr>
            <p:spPr bwMode="auto">
              <a:xfrm>
                <a:off x="5692913" y="2759870"/>
                <a:ext cx="109538" cy="1087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4288" tIns="14288" rIns="14288" bIns="14288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25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5172950" y="1989535"/>
            <a:ext cx="1037273" cy="1203236"/>
            <a:chOff x="5172950" y="1989535"/>
            <a:chExt cx="1037273" cy="1203236"/>
          </a:xfrm>
        </p:grpSpPr>
        <p:sp>
          <p:nvSpPr>
            <p:cNvPr id="63" name="六边形 62"/>
            <p:cNvSpPr/>
            <p:nvPr/>
          </p:nvSpPr>
          <p:spPr>
            <a:xfrm rot="16200000">
              <a:off x="5089969" y="2072516"/>
              <a:ext cx="1203236" cy="1037273"/>
            </a:xfrm>
            <a:prstGeom prst="hexagon">
              <a:avLst/>
            </a:prstGeom>
            <a:solidFill>
              <a:schemeClr val="accent1"/>
            </a:solidFill>
            <a:ln w="57150"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solidFill>
                  <a:schemeClr val="tx2"/>
                </a:solidFill>
              </a:endParaRPr>
            </a:p>
          </p:txBody>
        </p:sp>
        <p:grpSp>
          <p:nvGrpSpPr>
            <p:cNvPr id="64" name="Group 19"/>
            <p:cNvGrpSpPr/>
            <p:nvPr/>
          </p:nvGrpSpPr>
          <p:grpSpPr>
            <a:xfrm>
              <a:off x="5421016" y="2300697"/>
              <a:ext cx="541142" cy="542067"/>
              <a:chOff x="9145588" y="4435475"/>
              <a:chExt cx="464344" cy="465138"/>
            </a:xfrm>
            <a:solidFill>
              <a:schemeClr val="bg1"/>
            </a:solidFill>
          </p:grpSpPr>
          <p:sp>
            <p:nvSpPr>
              <p:cNvPr id="65" name="AutoShape 7"/>
              <p:cNvSpPr/>
              <p:nvPr/>
            </p:nvSpPr>
            <p:spPr bwMode="auto">
              <a:xfrm>
                <a:off x="9145588" y="4435475"/>
                <a:ext cx="464344" cy="465138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4288" tIns="14288" rIns="14288" bIns="14288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schemeClr val="tx2"/>
                  </a:solidFill>
                  <a:sym typeface="Gill Sans" charset="0"/>
                </a:endParaRPr>
              </a:p>
            </p:txBody>
          </p:sp>
          <p:sp>
            <p:nvSpPr>
              <p:cNvPr id="66" name="AutoShape 8"/>
              <p:cNvSpPr/>
              <p:nvPr/>
            </p:nvSpPr>
            <p:spPr bwMode="auto">
              <a:xfrm>
                <a:off x="9348788" y="4638675"/>
                <a:ext cx="57944" cy="57944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4288" tIns="14288" rIns="14288" bIns="14288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schemeClr val="tx2"/>
                  </a:solidFill>
                  <a:sym typeface="Gill Sans" charset="0"/>
                </a:endParaRPr>
              </a:p>
            </p:txBody>
          </p:sp>
          <p:sp>
            <p:nvSpPr>
              <p:cNvPr id="67" name="AutoShape 9"/>
              <p:cNvSpPr/>
              <p:nvPr/>
            </p:nvSpPr>
            <p:spPr bwMode="auto">
              <a:xfrm>
                <a:off x="9290050" y="4580732"/>
                <a:ext cx="174625" cy="174625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4288" tIns="14288" rIns="14288" bIns="14288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schemeClr val="tx2"/>
                  </a:solidFill>
                  <a:sym typeface="Gill Sans" charset="0"/>
                </a:endParaRPr>
              </a:p>
            </p:txBody>
          </p:sp>
          <p:sp>
            <p:nvSpPr>
              <p:cNvPr id="68" name="AutoShape 10"/>
              <p:cNvSpPr/>
              <p:nvPr/>
            </p:nvSpPr>
            <p:spPr bwMode="auto">
              <a:xfrm>
                <a:off x="9406732" y="4696619"/>
                <a:ext cx="72231" cy="74613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4288" tIns="14288" rIns="14288" bIns="14288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schemeClr val="tx2"/>
                  </a:solidFill>
                  <a:sym typeface="Gill Sans" charset="0"/>
                </a:endParaRPr>
              </a:p>
            </p:txBody>
          </p:sp>
          <p:sp>
            <p:nvSpPr>
              <p:cNvPr id="69" name="AutoShape 11"/>
              <p:cNvSpPr/>
              <p:nvPr/>
            </p:nvSpPr>
            <p:spPr bwMode="auto">
              <a:xfrm>
                <a:off x="9435307" y="4725988"/>
                <a:ext cx="103981" cy="106363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4288" tIns="14288" rIns="14288" bIns="14288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schemeClr val="tx2"/>
                  </a:solidFill>
                  <a:sym typeface="Gill Sans" charset="0"/>
                </a:endParaRPr>
              </a:p>
            </p:txBody>
          </p:sp>
          <p:sp>
            <p:nvSpPr>
              <p:cNvPr id="70" name="AutoShape 12"/>
              <p:cNvSpPr/>
              <p:nvPr/>
            </p:nvSpPr>
            <p:spPr bwMode="auto">
              <a:xfrm>
                <a:off x="9421019" y="4711700"/>
                <a:ext cx="88106" cy="89694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4288" tIns="14288" rIns="14288" bIns="14288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schemeClr val="tx2"/>
                  </a:solidFill>
                  <a:sym typeface="Gill Sans" charset="0"/>
                </a:endParaRPr>
              </a:p>
            </p:txBody>
          </p:sp>
          <p:sp>
            <p:nvSpPr>
              <p:cNvPr id="71" name="AutoShape 13"/>
              <p:cNvSpPr/>
              <p:nvPr/>
            </p:nvSpPr>
            <p:spPr bwMode="auto">
              <a:xfrm>
                <a:off x="9275763" y="4566444"/>
                <a:ext cx="73025" cy="73819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4288" tIns="14288" rIns="14288" bIns="14288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schemeClr val="tx2"/>
                  </a:solidFill>
                  <a:sym typeface="Gill Sans" charset="0"/>
                </a:endParaRPr>
              </a:p>
            </p:txBody>
          </p:sp>
          <p:sp>
            <p:nvSpPr>
              <p:cNvPr id="72" name="AutoShape 14"/>
              <p:cNvSpPr/>
              <p:nvPr/>
            </p:nvSpPr>
            <p:spPr bwMode="auto">
              <a:xfrm>
                <a:off x="9217819" y="4508500"/>
                <a:ext cx="103981" cy="105569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4288" tIns="14288" rIns="14288" bIns="14288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schemeClr val="tx2"/>
                  </a:solidFill>
                  <a:sym typeface="Gill Sans" charset="0"/>
                </a:endParaRPr>
              </a:p>
            </p:txBody>
          </p:sp>
          <p:sp>
            <p:nvSpPr>
              <p:cNvPr id="73" name="AutoShape 15"/>
              <p:cNvSpPr/>
              <p:nvPr/>
            </p:nvSpPr>
            <p:spPr bwMode="auto">
              <a:xfrm>
                <a:off x="9247188" y="4537075"/>
                <a:ext cx="88107" cy="90488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4288" tIns="14288" rIns="14288" bIns="14288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350">
                  <a:solidFill>
                    <a:schemeClr val="tx2"/>
                  </a:solidFill>
                  <a:sym typeface="Gill Sans" charset="0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2933777" y="1989535"/>
            <a:ext cx="1037273" cy="1203236"/>
            <a:chOff x="2933777" y="1989535"/>
            <a:chExt cx="1037273" cy="1203236"/>
          </a:xfrm>
        </p:grpSpPr>
        <p:sp>
          <p:nvSpPr>
            <p:cNvPr id="74" name="六边形 73"/>
            <p:cNvSpPr/>
            <p:nvPr/>
          </p:nvSpPr>
          <p:spPr>
            <a:xfrm rot="16200000">
              <a:off x="2850796" y="2072516"/>
              <a:ext cx="1203236" cy="1037273"/>
            </a:xfrm>
            <a:prstGeom prst="hexagon">
              <a:avLst/>
            </a:prstGeom>
            <a:solidFill>
              <a:schemeClr val="accent1"/>
            </a:solidFill>
            <a:ln w="57150"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solidFill>
                  <a:schemeClr val="tx2"/>
                </a:solidFill>
              </a:endParaRPr>
            </a:p>
          </p:txBody>
        </p:sp>
        <p:grpSp>
          <p:nvGrpSpPr>
            <p:cNvPr id="75" name="组合 74"/>
            <p:cNvGrpSpPr/>
            <p:nvPr/>
          </p:nvGrpSpPr>
          <p:grpSpPr>
            <a:xfrm>
              <a:off x="3171154" y="2300697"/>
              <a:ext cx="582590" cy="581902"/>
              <a:chOff x="4602162" y="361950"/>
              <a:chExt cx="1343026" cy="1341438"/>
            </a:xfrm>
            <a:solidFill>
              <a:schemeClr val="bg1"/>
            </a:solidFill>
          </p:grpSpPr>
          <p:sp>
            <p:nvSpPr>
              <p:cNvPr id="76" name="Freeform 23"/>
              <p:cNvSpPr>
                <a:spLocks noEditPoints="1"/>
              </p:cNvSpPr>
              <p:nvPr/>
            </p:nvSpPr>
            <p:spPr bwMode="auto">
              <a:xfrm>
                <a:off x="4602162" y="361950"/>
                <a:ext cx="1343026" cy="1341438"/>
              </a:xfrm>
              <a:custGeom>
                <a:avLst/>
                <a:gdLst>
                  <a:gd name="T0" fmla="*/ 0 w 355"/>
                  <a:gd name="T1" fmla="*/ 178 h 355"/>
                  <a:gd name="T2" fmla="*/ 355 w 355"/>
                  <a:gd name="T3" fmla="*/ 178 h 355"/>
                  <a:gd name="T4" fmla="*/ 177 w 355"/>
                  <a:gd name="T5" fmla="*/ 331 h 355"/>
                  <a:gd name="T6" fmla="*/ 24 w 355"/>
                  <a:gd name="T7" fmla="*/ 175 h 355"/>
                  <a:gd name="T8" fmla="*/ 58 w 355"/>
                  <a:gd name="T9" fmla="*/ 192 h 355"/>
                  <a:gd name="T10" fmla="*/ 71 w 355"/>
                  <a:gd name="T11" fmla="*/ 232 h 355"/>
                  <a:gd name="T12" fmla="*/ 95 w 355"/>
                  <a:gd name="T13" fmla="*/ 243 h 355"/>
                  <a:gd name="T14" fmla="*/ 112 w 355"/>
                  <a:gd name="T15" fmla="*/ 315 h 355"/>
                  <a:gd name="T16" fmla="*/ 118 w 355"/>
                  <a:gd name="T17" fmla="*/ 305 h 355"/>
                  <a:gd name="T18" fmla="*/ 146 w 355"/>
                  <a:gd name="T19" fmla="*/ 265 h 355"/>
                  <a:gd name="T20" fmla="*/ 162 w 355"/>
                  <a:gd name="T21" fmla="*/ 222 h 355"/>
                  <a:gd name="T22" fmla="*/ 112 w 355"/>
                  <a:gd name="T23" fmla="*/ 189 h 355"/>
                  <a:gd name="T24" fmla="*/ 66 w 355"/>
                  <a:gd name="T25" fmla="*/ 165 h 355"/>
                  <a:gd name="T26" fmla="*/ 102 w 355"/>
                  <a:gd name="T27" fmla="*/ 154 h 355"/>
                  <a:gd name="T28" fmla="*/ 138 w 355"/>
                  <a:gd name="T29" fmla="*/ 140 h 355"/>
                  <a:gd name="T30" fmla="*/ 119 w 355"/>
                  <a:gd name="T31" fmla="*/ 97 h 355"/>
                  <a:gd name="T32" fmla="*/ 95 w 355"/>
                  <a:gd name="T33" fmla="*/ 109 h 355"/>
                  <a:gd name="T34" fmla="*/ 70 w 355"/>
                  <a:gd name="T35" fmla="*/ 93 h 355"/>
                  <a:gd name="T36" fmla="*/ 85 w 355"/>
                  <a:gd name="T37" fmla="*/ 68 h 355"/>
                  <a:gd name="T38" fmla="*/ 177 w 355"/>
                  <a:gd name="T39" fmla="*/ 25 h 355"/>
                  <a:gd name="T40" fmla="*/ 244 w 355"/>
                  <a:gd name="T41" fmla="*/ 63 h 355"/>
                  <a:gd name="T42" fmla="*/ 236 w 355"/>
                  <a:gd name="T43" fmla="*/ 104 h 355"/>
                  <a:gd name="T44" fmla="*/ 220 w 355"/>
                  <a:gd name="T45" fmla="*/ 110 h 355"/>
                  <a:gd name="T46" fmla="*/ 223 w 355"/>
                  <a:gd name="T47" fmla="*/ 104 h 355"/>
                  <a:gd name="T48" fmla="*/ 215 w 355"/>
                  <a:gd name="T49" fmla="*/ 96 h 355"/>
                  <a:gd name="T50" fmla="*/ 213 w 355"/>
                  <a:gd name="T51" fmla="*/ 94 h 355"/>
                  <a:gd name="T52" fmla="*/ 215 w 355"/>
                  <a:gd name="T53" fmla="*/ 126 h 355"/>
                  <a:gd name="T54" fmla="*/ 192 w 355"/>
                  <a:gd name="T55" fmla="*/ 155 h 355"/>
                  <a:gd name="T56" fmla="*/ 219 w 355"/>
                  <a:gd name="T57" fmla="*/ 138 h 355"/>
                  <a:gd name="T58" fmla="*/ 239 w 355"/>
                  <a:gd name="T59" fmla="*/ 150 h 355"/>
                  <a:gd name="T60" fmla="*/ 261 w 355"/>
                  <a:gd name="T61" fmla="*/ 160 h 355"/>
                  <a:gd name="T62" fmla="*/ 262 w 355"/>
                  <a:gd name="T63" fmla="*/ 159 h 355"/>
                  <a:gd name="T64" fmla="*/ 320 w 355"/>
                  <a:gd name="T65" fmla="*/ 175 h 355"/>
                  <a:gd name="T66" fmla="*/ 330 w 355"/>
                  <a:gd name="T67" fmla="*/ 17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5" h="355">
                    <a:moveTo>
                      <a:pt x="177" y="0"/>
                    </a:moveTo>
                    <a:cubicBezTo>
                      <a:pt x="79" y="0"/>
                      <a:pt x="0" y="80"/>
                      <a:pt x="0" y="178"/>
                    </a:cubicBezTo>
                    <a:cubicBezTo>
                      <a:pt x="0" y="275"/>
                      <a:pt x="79" y="355"/>
                      <a:pt x="177" y="355"/>
                    </a:cubicBezTo>
                    <a:cubicBezTo>
                      <a:pt x="275" y="355"/>
                      <a:pt x="355" y="275"/>
                      <a:pt x="355" y="178"/>
                    </a:cubicBezTo>
                    <a:cubicBezTo>
                      <a:pt x="355" y="80"/>
                      <a:pt x="275" y="0"/>
                      <a:pt x="177" y="0"/>
                    </a:cubicBezTo>
                    <a:close/>
                    <a:moveTo>
                      <a:pt x="177" y="331"/>
                    </a:moveTo>
                    <a:cubicBezTo>
                      <a:pt x="93" y="331"/>
                      <a:pt x="24" y="262"/>
                      <a:pt x="24" y="178"/>
                    </a:cubicBezTo>
                    <a:cubicBezTo>
                      <a:pt x="24" y="177"/>
                      <a:pt x="24" y="176"/>
                      <a:pt x="24" y="175"/>
                    </a:cubicBezTo>
                    <a:cubicBezTo>
                      <a:pt x="46" y="192"/>
                      <a:pt x="46" y="192"/>
                      <a:pt x="46" y="192"/>
                    </a:cubicBezTo>
                    <a:cubicBezTo>
                      <a:pt x="58" y="192"/>
                      <a:pt x="58" y="192"/>
                      <a:pt x="58" y="192"/>
                    </a:cubicBezTo>
                    <a:cubicBezTo>
                      <a:pt x="71" y="205"/>
                      <a:pt x="71" y="205"/>
                      <a:pt x="71" y="205"/>
                    </a:cubicBezTo>
                    <a:cubicBezTo>
                      <a:pt x="71" y="232"/>
                      <a:pt x="71" y="232"/>
                      <a:pt x="71" y="232"/>
                    </a:cubicBezTo>
                    <a:cubicBezTo>
                      <a:pt x="82" y="243"/>
                      <a:pt x="82" y="243"/>
                      <a:pt x="82" y="243"/>
                    </a:cubicBezTo>
                    <a:cubicBezTo>
                      <a:pt x="95" y="243"/>
                      <a:pt x="95" y="243"/>
                      <a:pt x="95" y="243"/>
                    </a:cubicBezTo>
                    <a:cubicBezTo>
                      <a:pt x="95" y="298"/>
                      <a:pt x="95" y="298"/>
                      <a:pt x="95" y="298"/>
                    </a:cubicBezTo>
                    <a:cubicBezTo>
                      <a:pt x="112" y="315"/>
                      <a:pt x="112" y="315"/>
                      <a:pt x="112" y="315"/>
                    </a:cubicBezTo>
                    <a:cubicBezTo>
                      <a:pt x="118" y="315"/>
                      <a:pt x="118" y="315"/>
                      <a:pt x="118" y="315"/>
                    </a:cubicBezTo>
                    <a:cubicBezTo>
                      <a:pt x="118" y="305"/>
                      <a:pt x="118" y="305"/>
                      <a:pt x="118" y="305"/>
                    </a:cubicBezTo>
                    <a:cubicBezTo>
                      <a:pt x="146" y="276"/>
                      <a:pt x="146" y="276"/>
                      <a:pt x="146" y="276"/>
                    </a:cubicBezTo>
                    <a:cubicBezTo>
                      <a:pt x="146" y="265"/>
                      <a:pt x="146" y="265"/>
                      <a:pt x="146" y="265"/>
                    </a:cubicBezTo>
                    <a:cubicBezTo>
                      <a:pt x="162" y="249"/>
                      <a:pt x="162" y="249"/>
                      <a:pt x="162" y="249"/>
                    </a:cubicBezTo>
                    <a:cubicBezTo>
                      <a:pt x="162" y="222"/>
                      <a:pt x="162" y="222"/>
                      <a:pt x="162" y="222"/>
                    </a:cubicBezTo>
                    <a:cubicBezTo>
                      <a:pt x="145" y="222"/>
                      <a:pt x="145" y="222"/>
                      <a:pt x="145" y="222"/>
                    </a:cubicBezTo>
                    <a:cubicBezTo>
                      <a:pt x="112" y="189"/>
                      <a:pt x="112" y="189"/>
                      <a:pt x="112" y="189"/>
                    </a:cubicBezTo>
                    <a:cubicBezTo>
                      <a:pt x="66" y="189"/>
                      <a:pt x="66" y="189"/>
                      <a:pt x="66" y="189"/>
                    </a:cubicBezTo>
                    <a:cubicBezTo>
                      <a:pt x="66" y="165"/>
                      <a:pt x="66" y="165"/>
                      <a:pt x="66" y="165"/>
                    </a:cubicBezTo>
                    <a:cubicBezTo>
                      <a:pt x="102" y="165"/>
                      <a:pt x="102" y="165"/>
                      <a:pt x="102" y="165"/>
                    </a:cubicBezTo>
                    <a:cubicBezTo>
                      <a:pt x="102" y="154"/>
                      <a:pt x="102" y="154"/>
                      <a:pt x="102" y="154"/>
                    </a:cubicBezTo>
                    <a:cubicBezTo>
                      <a:pt x="124" y="154"/>
                      <a:pt x="124" y="154"/>
                      <a:pt x="124" y="154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38" y="116"/>
                      <a:pt x="138" y="116"/>
                      <a:pt x="138" y="116"/>
                    </a:cubicBezTo>
                    <a:cubicBezTo>
                      <a:pt x="119" y="97"/>
                      <a:pt x="119" y="97"/>
                      <a:pt x="119" y="97"/>
                    </a:cubicBezTo>
                    <a:cubicBezTo>
                      <a:pt x="95" y="97"/>
                      <a:pt x="95" y="97"/>
                      <a:pt x="95" y="97"/>
                    </a:cubicBezTo>
                    <a:cubicBezTo>
                      <a:pt x="95" y="109"/>
                      <a:pt x="95" y="109"/>
                      <a:pt x="95" y="109"/>
                    </a:cubicBezTo>
                    <a:cubicBezTo>
                      <a:pt x="70" y="109"/>
                      <a:pt x="70" y="109"/>
                      <a:pt x="70" y="109"/>
                    </a:cubicBezTo>
                    <a:cubicBezTo>
                      <a:pt x="70" y="93"/>
                      <a:pt x="70" y="93"/>
                      <a:pt x="70" y="93"/>
                    </a:cubicBezTo>
                    <a:cubicBezTo>
                      <a:pt x="85" y="78"/>
                      <a:pt x="85" y="78"/>
                      <a:pt x="85" y="78"/>
                    </a:cubicBezTo>
                    <a:cubicBezTo>
                      <a:pt x="85" y="68"/>
                      <a:pt x="85" y="68"/>
                      <a:pt x="85" y="68"/>
                    </a:cubicBezTo>
                    <a:cubicBezTo>
                      <a:pt x="71" y="68"/>
                      <a:pt x="71" y="68"/>
                      <a:pt x="71" y="68"/>
                    </a:cubicBezTo>
                    <a:cubicBezTo>
                      <a:pt x="98" y="41"/>
                      <a:pt x="136" y="25"/>
                      <a:pt x="177" y="25"/>
                    </a:cubicBezTo>
                    <a:cubicBezTo>
                      <a:pt x="216" y="25"/>
                      <a:pt x="251" y="39"/>
                      <a:pt x="278" y="63"/>
                    </a:cubicBezTo>
                    <a:cubicBezTo>
                      <a:pt x="244" y="63"/>
                      <a:pt x="244" y="63"/>
                      <a:pt x="244" y="63"/>
                    </a:cubicBezTo>
                    <a:cubicBezTo>
                      <a:pt x="219" y="87"/>
                      <a:pt x="219" y="87"/>
                      <a:pt x="219" y="87"/>
                    </a:cubicBezTo>
                    <a:cubicBezTo>
                      <a:pt x="236" y="104"/>
                      <a:pt x="236" y="104"/>
                      <a:pt x="236" y="104"/>
                    </a:cubicBezTo>
                    <a:cubicBezTo>
                      <a:pt x="225" y="115"/>
                      <a:pt x="225" y="115"/>
                      <a:pt x="225" y="115"/>
                    </a:cubicBezTo>
                    <a:cubicBezTo>
                      <a:pt x="220" y="110"/>
                      <a:pt x="220" y="110"/>
                      <a:pt x="220" y="110"/>
                    </a:cubicBezTo>
                    <a:cubicBezTo>
                      <a:pt x="225" y="106"/>
                      <a:pt x="225" y="106"/>
                      <a:pt x="225" y="106"/>
                    </a:cubicBezTo>
                    <a:cubicBezTo>
                      <a:pt x="223" y="104"/>
                      <a:pt x="223" y="104"/>
                      <a:pt x="223" y="104"/>
                    </a:cubicBezTo>
                    <a:cubicBezTo>
                      <a:pt x="223" y="104"/>
                      <a:pt x="223" y="104"/>
                      <a:pt x="223" y="104"/>
                    </a:cubicBezTo>
                    <a:cubicBezTo>
                      <a:pt x="215" y="96"/>
                      <a:pt x="215" y="96"/>
                      <a:pt x="215" y="96"/>
                    </a:cubicBezTo>
                    <a:cubicBezTo>
                      <a:pt x="215" y="96"/>
                      <a:pt x="215" y="96"/>
                      <a:pt x="215" y="96"/>
                    </a:cubicBezTo>
                    <a:cubicBezTo>
                      <a:pt x="213" y="94"/>
                      <a:pt x="213" y="94"/>
                      <a:pt x="213" y="94"/>
                    </a:cubicBezTo>
                    <a:cubicBezTo>
                      <a:pt x="198" y="109"/>
                      <a:pt x="198" y="109"/>
                      <a:pt x="198" y="109"/>
                    </a:cubicBezTo>
                    <a:cubicBezTo>
                      <a:pt x="215" y="126"/>
                      <a:pt x="215" y="126"/>
                      <a:pt x="215" y="126"/>
                    </a:cubicBezTo>
                    <a:cubicBezTo>
                      <a:pt x="192" y="126"/>
                      <a:pt x="192" y="126"/>
                      <a:pt x="192" y="126"/>
                    </a:cubicBezTo>
                    <a:cubicBezTo>
                      <a:pt x="192" y="155"/>
                      <a:pt x="192" y="155"/>
                      <a:pt x="192" y="155"/>
                    </a:cubicBezTo>
                    <a:cubicBezTo>
                      <a:pt x="219" y="155"/>
                      <a:pt x="219" y="155"/>
                      <a:pt x="219" y="155"/>
                    </a:cubicBezTo>
                    <a:cubicBezTo>
                      <a:pt x="219" y="138"/>
                      <a:pt x="219" y="138"/>
                      <a:pt x="219" y="138"/>
                    </a:cubicBezTo>
                    <a:cubicBezTo>
                      <a:pt x="223" y="134"/>
                      <a:pt x="223" y="134"/>
                      <a:pt x="223" y="134"/>
                    </a:cubicBezTo>
                    <a:cubicBezTo>
                      <a:pt x="239" y="150"/>
                      <a:pt x="239" y="150"/>
                      <a:pt x="239" y="150"/>
                    </a:cubicBezTo>
                    <a:cubicBezTo>
                      <a:pt x="239" y="160"/>
                      <a:pt x="239" y="160"/>
                      <a:pt x="239" y="160"/>
                    </a:cubicBezTo>
                    <a:cubicBezTo>
                      <a:pt x="261" y="160"/>
                      <a:pt x="261" y="160"/>
                      <a:pt x="261" y="160"/>
                    </a:cubicBezTo>
                    <a:cubicBezTo>
                      <a:pt x="262" y="159"/>
                      <a:pt x="262" y="159"/>
                      <a:pt x="262" y="159"/>
                    </a:cubicBezTo>
                    <a:cubicBezTo>
                      <a:pt x="262" y="159"/>
                      <a:pt x="262" y="159"/>
                      <a:pt x="262" y="159"/>
                    </a:cubicBezTo>
                    <a:cubicBezTo>
                      <a:pt x="298" y="196"/>
                      <a:pt x="298" y="196"/>
                      <a:pt x="298" y="196"/>
                    </a:cubicBezTo>
                    <a:cubicBezTo>
                      <a:pt x="320" y="175"/>
                      <a:pt x="320" y="175"/>
                      <a:pt x="320" y="175"/>
                    </a:cubicBezTo>
                    <a:cubicBezTo>
                      <a:pt x="330" y="175"/>
                      <a:pt x="330" y="175"/>
                      <a:pt x="330" y="175"/>
                    </a:cubicBezTo>
                    <a:cubicBezTo>
                      <a:pt x="330" y="176"/>
                      <a:pt x="330" y="177"/>
                      <a:pt x="330" y="178"/>
                    </a:cubicBezTo>
                    <a:cubicBezTo>
                      <a:pt x="330" y="262"/>
                      <a:pt x="262" y="331"/>
                      <a:pt x="177" y="3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>
                  <a:solidFill>
                    <a:schemeClr val="tx2"/>
                  </a:solidFill>
                </a:endParaRPr>
              </a:p>
            </p:txBody>
          </p:sp>
          <p:sp>
            <p:nvSpPr>
              <p:cNvPr id="77" name="Freeform 24"/>
              <p:cNvSpPr/>
              <p:nvPr/>
            </p:nvSpPr>
            <p:spPr bwMode="auto">
              <a:xfrm>
                <a:off x="5056188" y="512763"/>
                <a:ext cx="234950" cy="257175"/>
              </a:xfrm>
              <a:custGeom>
                <a:avLst/>
                <a:gdLst>
                  <a:gd name="T0" fmla="*/ 148 w 148"/>
                  <a:gd name="T1" fmla="*/ 0 h 162"/>
                  <a:gd name="T2" fmla="*/ 0 w 148"/>
                  <a:gd name="T3" fmla="*/ 0 h 162"/>
                  <a:gd name="T4" fmla="*/ 0 w 148"/>
                  <a:gd name="T5" fmla="*/ 100 h 162"/>
                  <a:gd name="T6" fmla="*/ 62 w 148"/>
                  <a:gd name="T7" fmla="*/ 162 h 162"/>
                  <a:gd name="T8" fmla="*/ 88 w 148"/>
                  <a:gd name="T9" fmla="*/ 162 h 162"/>
                  <a:gd name="T10" fmla="*/ 88 w 148"/>
                  <a:gd name="T11" fmla="*/ 119 h 162"/>
                  <a:gd name="T12" fmla="*/ 148 w 148"/>
                  <a:gd name="T13" fmla="*/ 59 h 162"/>
                  <a:gd name="T14" fmla="*/ 148 w 148"/>
                  <a:gd name="T15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8" h="162">
                    <a:moveTo>
                      <a:pt x="148" y="0"/>
                    </a:moveTo>
                    <a:lnTo>
                      <a:pt x="0" y="0"/>
                    </a:lnTo>
                    <a:lnTo>
                      <a:pt x="0" y="100"/>
                    </a:lnTo>
                    <a:lnTo>
                      <a:pt x="62" y="162"/>
                    </a:lnTo>
                    <a:lnTo>
                      <a:pt x="88" y="162"/>
                    </a:lnTo>
                    <a:lnTo>
                      <a:pt x="88" y="119"/>
                    </a:lnTo>
                    <a:lnTo>
                      <a:pt x="148" y="59"/>
                    </a:lnTo>
                    <a:lnTo>
                      <a:pt x="14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>
                  <a:solidFill>
                    <a:schemeClr val="tx2"/>
                  </a:solidFill>
                </a:endParaRPr>
              </a:p>
            </p:txBody>
          </p:sp>
          <p:sp>
            <p:nvSpPr>
              <p:cNvPr id="78" name="Freeform 25"/>
              <p:cNvSpPr/>
              <p:nvPr/>
            </p:nvSpPr>
            <p:spPr bwMode="auto">
              <a:xfrm>
                <a:off x="5272088" y="985838"/>
                <a:ext cx="457200" cy="476250"/>
              </a:xfrm>
              <a:custGeom>
                <a:avLst/>
                <a:gdLst>
                  <a:gd name="T0" fmla="*/ 245 w 288"/>
                  <a:gd name="T1" fmla="*/ 97 h 300"/>
                  <a:gd name="T2" fmla="*/ 145 w 288"/>
                  <a:gd name="T3" fmla="*/ 0 h 300"/>
                  <a:gd name="T4" fmla="*/ 145 w 288"/>
                  <a:gd name="T5" fmla="*/ 0 h 300"/>
                  <a:gd name="T6" fmla="*/ 33 w 288"/>
                  <a:gd name="T7" fmla="*/ 0 h 300"/>
                  <a:gd name="T8" fmla="*/ 0 w 288"/>
                  <a:gd name="T9" fmla="*/ 33 h 300"/>
                  <a:gd name="T10" fmla="*/ 0 w 288"/>
                  <a:gd name="T11" fmla="*/ 104 h 300"/>
                  <a:gd name="T12" fmla="*/ 48 w 288"/>
                  <a:gd name="T13" fmla="*/ 152 h 300"/>
                  <a:gd name="T14" fmla="*/ 133 w 288"/>
                  <a:gd name="T15" fmla="*/ 152 h 300"/>
                  <a:gd name="T16" fmla="*/ 133 w 288"/>
                  <a:gd name="T17" fmla="*/ 235 h 300"/>
                  <a:gd name="T18" fmla="*/ 200 w 288"/>
                  <a:gd name="T19" fmla="*/ 300 h 300"/>
                  <a:gd name="T20" fmla="*/ 214 w 288"/>
                  <a:gd name="T21" fmla="*/ 300 h 300"/>
                  <a:gd name="T22" fmla="*/ 214 w 288"/>
                  <a:gd name="T23" fmla="*/ 219 h 300"/>
                  <a:gd name="T24" fmla="*/ 248 w 288"/>
                  <a:gd name="T25" fmla="*/ 188 h 300"/>
                  <a:gd name="T26" fmla="*/ 248 w 288"/>
                  <a:gd name="T27" fmla="*/ 131 h 300"/>
                  <a:gd name="T28" fmla="*/ 264 w 288"/>
                  <a:gd name="T29" fmla="*/ 131 h 300"/>
                  <a:gd name="T30" fmla="*/ 288 w 288"/>
                  <a:gd name="T31" fmla="*/ 107 h 300"/>
                  <a:gd name="T32" fmla="*/ 279 w 288"/>
                  <a:gd name="T33" fmla="*/ 97 h 300"/>
                  <a:gd name="T34" fmla="*/ 245 w 288"/>
                  <a:gd name="T35" fmla="*/ 97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8" h="300">
                    <a:moveTo>
                      <a:pt x="245" y="97"/>
                    </a:moveTo>
                    <a:lnTo>
                      <a:pt x="145" y="0"/>
                    </a:lnTo>
                    <a:lnTo>
                      <a:pt x="145" y="0"/>
                    </a:lnTo>
                    <a:lnTo>
                      <a:pt x="33" y="0"/>
                    </a:lnTo>
                    <a:lnTo>
                      <a:pt x="0" y="33"/>
                    </a:lnTo>
                    <a:lnTo>
                      <a:pt x="0" y="104"/>
                    </a:lnTo>
                    <a:lnTo>
                      <a:pt x="48" y="152"/>
                    </a:lnTo>
                    <a:lnTo>
                      <a:pt x="133" y="152"/>
                    </a:lnTo>
                    <a:lnTo>
                      <a:pt x="133" y="235"/>
                    </a:lnTo>
                    <a:lnTo>
                      <a:pt x="200" y="300"/>
                    </a:lnTo>
                    <a:lnTo>
                      <a:pt x="214" y="300"/>
                    </a:lnTo>
                    <a:lnTo>
                      <a:pt x="214" y="219"/>
                    </a:lnTo>
                    <a:lnTo>
                      <a:pt x="248" y="188"/>
                    </a:lnTo>
                    <a:lnTo>
                      <a:pt x="248" y="131"/>
                    </a:lnTo>
                    <a:lnTo>
                      <a:pt x="264" y="131"/>
                    </a:lnTo>
                    <a:lnTo>
                      <a:pt x="288" y="107"/>
                    </a:lnTo>
                    <a:lnTo>
                      <a:pt x="279" y="97"/>
                    </a:lnTo>
                    <a:lnTo>
                      <a:pt x="245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>
                  <a:solidFill>
                    <a:schemeClr val="tx2"/>
                  </a:solidFill>
                </a:endParaRPr>
              </a:p>
            </p:txBody>
          </p:sp>
          <p:sp>
            <p:nvSpPr>
              <p:cNvPr id="79" name="Freeform 26"/>
              <p:cNvSpPr/>
              <p:nvPr/>
            </p:nvSpPr>
            <p:spPr bwMode="auto">
              <a:xfrm>
                <a:off x="5646738" y="1341438"/>
                <a:ext cx="44450" cy="101600"/>
              </a:xfrm>
              <a:custGeom>
                <a:avLst/>
                <a:gdLst>
                  <a:gd name="T0" fmla="*/ 0 w 28"/>
                  <a:gd name="T1" fmla="*/ 64 h 64"/>
                  <a:gd name="T2" fmla="*/ 28 w 28"/>
                  <a:gd name="T3" fmla="*/ 40 h 64"/>
                  <a:gd name="T4" fmla="*/ 28 w 28"/>
                  <a:gd name="T5" fmla="*/ 0 h 64"/>
                  <a:gd name="T6" fmla="*/ 0 w 28"/>
                  <a:gd name="T7" fmla="*/ 0 h 64"/>
                  <a:gd name="T8" fmla="*/ 0 w 28"/>
                  <a:gd name="T9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64">
                    <a:moveTo>
                      <a:pt x="0" y="64"/>
                    </a:moveTo>
                    <a:lnTo>
                      <a:pt x="28" y="40"/>
                    </a:lnTo>
                    <a:lnTo>
                      <a:pt x="28" y="0"/>
                    </a:lnTo>
                    <a:lnTo>
                      <a:pt x="0" y="0"/>
                    </a:lnTo>
                    <a:lnTo>
                      <a:pt x="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80" name="TextBox 76"/>
          <p:cNvSpPr txBox="1"/>
          <p:nvPr/>
        </p:nvSpPr>
        <p:spPr>
          <a:xfrm>
            <a:off x="5844677" y="3285472"/>
            <a:ext cx="936503" cy="5067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endParaRPr lang="zh-CN" altLang="en-US" sz="1350" dirty="0">
              <a:solidFill>
                <a:schemeClr val="tx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algn="ctr"/>
            <a:r>
              <a:rPr lang="zh-CN" altLang="en-US" sz="1350" dirty="0">
                <a:solidFill>
                  <a:schemeClr val="tx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  <a:sym typeface="+mn-ea"/>
              </a:rPr>
              <a:t>自我评价</a:t>
            </a:r>
            <a:endParaRPr lang="zh-CN" altLang="en-US" sz="1350" dirty="0">
              <a:solidFill>
                <a:schemeClr val="tx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82" name="TextBox 76"/>
          <p:cNvSpPr txBox="1"/>
          <p:nvPr/>
        </p:nvSpPr>
        <p:spPr>
          <a:xfrm>
            <a:off x="6299792" y="1814893"/>
            <a:ext cx="936503" cy="5067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50" dirty="0">
                <a:solidFill>
                  <a:schemeClr val="tx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  <a:sym typeface="+mn-ea"/>
              </a:rPr>
              <a:t>工作经历</a:t>
            </a:r>
            <a:endParaRPr lang="zh-CN" altLang="en-US" sz="1350" dirty="0">
              <a:solidFill>
                <a:schemeClr val="tx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algn="ctr"/>
            <a:endParaRPr lang="zh-CN" altLang="en-US" sz="1350" dirty="0">
              <a:solidFill>
                <a:schemeClr val="tx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84" name="TextBox 76"/>
          <p:cNvSpPr txBox="1"/>
          <p:nvPr/>
        </p:nvSpPr>
        <p:spPr>
          <a:xfrm>
            <a:off x="1259840" y="1814830"/>
            <a:ext cx="1288415" cy="5067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zh-CN" altLang="en-US" sz="1350" dirty="0">
                <a:solidFill>
                  <a:schemeClr val="tx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个人基本信息</a:t>
            </a:r>
            <a:endParaRPr lang="zh-CN" altLang="en-US" sz="1350" dirty="0">
              <a:solidFill>
                <a:schemeClr val="tx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algn="r"/>
            <a:endParaRPr lang="zh-CN" altLang="en-US" sz="1350" dirty="0">
              <a:solidFill>
                <a:schemeClr val="tx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86" name="TextBox 76"/>
          <p:cNvSpPr txBox="1"/>
          <p:nvPr/>
        </p:nvSpPr>
        <p:spPr>
          <a:xfrm>
            <a:off x="1699543" y="3285472"/>
            <a:ext cx="903214" cy="714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endParaRPr lang="zh-CN" altLang="en-US" sz="1350" dirty="0">
              <a:solidFill>
                <a:schemeClr val="tx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algn="ctr"/>
            <a:r>
              <a:rPr lang="zh-CN" altLang="en-US" sz="1350" dirty="0">
                <a:solidFill>
                  <a:schemeClr val="tx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  <a:sym typeface="+mn-ea"/>
              </a:rPr>
              <a:t>项目经验</a:t>
            </a:r>
            <a:endParaRPr lang="zh-CN" altLang="en-US" sz="1350" dirty="0">
              <a:solidFill>
                <a:schemeClr val="tx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algn="ctr"/>
            <a:endParaRPr lang="zh-CN" altLang="en-US" sz="1350" dirty="0">
              <a:solidFill>
                <a:schemeClr val="tx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88" name="TextBox 76"/>
          <p:cNvSpPr txBox="1"/>
          <p:nvPr/>
        </p:nvSpPr>
        <p:spPr>
          <a:xfrm>
            <a:off x="3717925" y="1027430"/>
            <a:ext cx="1786890" cy="714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endParaRPr lang="zh-CN" altLang="en-US" sz="1350" dirty="0">
              <a:solidFill>
                <a:schemeClr val="tx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algn="ctr"/>
            <a:r>
              <a:rPr lang="zh-CN" altLang="en-US" sz="1350" dirty="0">
                <a:solidFill>
                  <a:schemeClr val="tx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技能特长</a:t>
            </a:r>
            <a:endParaRPr lang="zh-CN" altLang="en-US" sz="1350" dirty="0">
              <a:solidFill>
                <a:schemeClr val="tx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algn="ctr"/>
            <a:endParaRPr lang="zh-CN" altLang="en-US" sz="1350" dirty="0">
              <a:solidFill>
                <a:schemeClr val="tx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90" name="TextBox 76"/>
          <p:cNvSpPr txBox="1"/>
          <p:nvPr/>
        </p:nvSpPr>
        <p:spPr>
          <a:xfrm>
            <a:off x="3718561" y="91902"/>
            <a:ext cx="1706880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500" i="1" dirty="0">
                <a:solidFill>
                  <a:schemeClr val="accent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简历的内容和结构</a:t>
            </a:r>
            <a:endParaRPr lang="zh-CN" altLang="en-US" sz="1500" i="1" dirty="0">
              <a:solidFill>
                <a:schemeClr val="accent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cxnSp>
        <p:nvCxnSpPr>
          <p:cNvPr id="92" name="直接连接符 91"/>
          <p:cNvCxnSpPr/>
          <p:nvPr/>
        </p:nvCxnSpPr>
        <p:spPr>
          <a:xfrm>
            <a:off x="4451809" y="551591"/>
            <a:ext cx="240383" cy="0"/>
          </a:xfrm>
          <a:prstGeom prst="line">
            <a:avLst/>
          </a:prstGeom>
          <a:ln w="190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500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bldLvl="0" animBg="1"/>
      <p:bldP spid="82" grpId="0" bldLvl="0" animBg="1"/>
      <p:bldP spid="84" grpId="0" bldLvl="0" animBg="1"/>
      <p:bldP spid="86" grpId="0" bldLvl="0" animBg="1"/>
      <p:bldP spid="88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98963" y="842147"/>
            <a:ext cx="728663" cy="728663"/>
            <a:chOff x="1046233" y="1574302"/>
            <a:chExt cx="728663" cy="728663"/>
          </a:xfrm>
        </p:grpSpPr>
        <p:sp>
          <p:nvSpPr>
            <p:cNvPr id="28" name="矩形 223"/>
            <p:cNvSpPr>
              <a:spLocks noChangeArrowheads="1"/>
            </p:cNvSpPr>
            <p:nvPr/>
          </p:nvSpPr>
          <p:spPr bwMode="auto">
            <a:xfrm>
              <a:off x="1046233" y="1574302"/>
              <a:ext cx="728663" cy="72866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29" name="Freeform 105"/>
            <p:cNvSpPr>
              <a:spLocks noEditPoints="1" noChangeArrowheads="1"/>
            </p:cNvSpPr>
            <p:nvPr/>
          </p:nvSpPr>
          <p:spPr bwMode="auto">
            <a:xfrm>
              <a:off x="1220801" y="1676763"/>
              <a:ext cx="379526" cy="458766"/>
            </a:xfrm>
            <a:custGeom>
              <a:avLst/>
              <a:gdLst>
                <a:gd name="T0" fmla="*/ 0 w 77"/>
                <a:gd name="T1" fmla="*/ 2147483646 h 93"/>
                <a:gd name="T2" fmla="*/ 2147483646 w 77"/>
                <a:gd name="T3" fmla="*/ 2147483646 h 93"/>
                <a:gd name="T4" fmla="*/ 2147483646 w 77"/>
                <a:gd name="T5" fmla="*/ 2147483646 h 93"/>
                <a:gd name="T6" fmla="*/ 2147483646 w 77"/>
                <a:gd name="T7" fmla="*/ 2147483646 h 93"/>
                <a:gd name="T8" fmla="*/ 2147483646 w 77"/>
                <a:gd name="T9" fmla="*/ 2147483646 h 93"/>
                <a:gd name="T10" fmla="*/ 2147483646 w 77"/>
                <a:gd name="T11" fmla="*/ 2147483646 h 93"/>
                <a:gd name="T12" fmla="*/ 2147483646 w 77"/>
                <a:gd name="T13" fmla="*/ 2147483646 h 93"/>
                <a:gd name="T14" fmla="*/ 2147483646 w 77"/>
                <a:gd name="T15" fmla="*/ 2147483646 h 93"/>
                <a:gd name="T16" fmla="*/ 2147483646 w 77"/>
                <a:gd name="T17" fmla="*/ 2147483646 h 93"/>
                <a:gd name="T18" fmla="*/ 2147483646 w 77"/>
                <a:gd name="T19" fmla="*/ 2147483646 h 93"/>
                <a:gd name="T20" fmla="*/ 2147483646 w 77"/>
                <a:gd name="T21" fmla="*/ 2147483646 h 93"/>
                <a:gd name="T22" fmla="*/ 2147483646 w 77"/>
                <a:gd name="T23" fmla="*/ 2147483646 h 93"/>
                <a:gd name="T24" fmla="*/ 2147483646 w 77"/>
                <a:gd name="T25" fmla="*/ 2147483646 h 93"/>
                <a:gd name="T26" fmla="*/ 2147483646 w 77"/>
                <a:gd name="T27" fmla="*/ 2147483646 h 93"/>
                <a:gd name="T28" fmla="*/ 2147483646 w 77"/>
                <a:gd name="T29" fmla="*/ 2147483646 h 93"/>
                <a:gd name="T30" fmla="*/ 2147483646 w 77"/>
                <a:gd name="T31" fmla="*/ 2147483646 h 93"/>
                <a:gd name="T32" fmla="*/ 2147483646 w 77"/>
                <a:gd name="T33" fmla="*/ 2147483646 h 93"/>
                <a:gd name="T34" fmla="*/ 2147483646 w 77"/>
                <a:gd name="T35" fmla="*/ 2147483646 h 93"/>
                <a:gd name="T36" fmla="*/ 2147483646 w 77"/>
                <a:gd name="T37" fmla="*/ 2147483646 h 93"/>
                <a:gd name="T38" fmla="*/ 2147483646 w 77"/>
                <a:gd name="T39" fmla="*/ 2147483646 h 93"/>
                <a:gd name="T40" fmla="*/ 2147483646 w 77"/>
                <a:gd name="T41" fmla="*/ 2147483646 h 93"/>
                <a:gd name="T42" fmla="*/ 2147483646 w 77"/>
                <a:gd name="T43" fmla="*/ 2147483646 h 93"/>
                <a:gd name="T44" fmla="*/ 2147483646 w 77"/>
                <a:gd name="T45" fmla="*/ 2147483646 h 93"/>
                <a:gd name="T46" fmla="*/ 2147483646 w 77"/>
                <a:gd name="T47" fmla="*/ 2147483646 h 93"/>
                <a:gd name="T48" fmla="*/ 2147483646 w 77"/>
                <a:gd name="T49" fmla="*/ 2147483646 h 93"/>
                <a:gd name="T50" fmla="*/ 2147483646 w 77"/>
                <a:gd name="T51" fmla="*/ 2147483646 h 93"/>
                <a:gd name="T52" fmla="*/ 2147483646 w 77"/>
                <a:gd name="T53" fmla="*/ 2147483646 h 93"/>
                <a:gd name="T54" fmla="*/ 2147483646 w 77"/>
                <a:gd name="T55" fmla="*/ 2147483646 h 93"/>
                <a:gd name="T56" fmla="*/ 2147483646 w 77"/>
                <a:gd name="T57" fmla="*/ 2147483646 h 93"/>
                <a:gd name="T58" fmla="*/ 2147483646 w 77"/>
                <a:gd name="T59" fmla="*/ 2147483646 h 93"/>
                <a:gd name="T60" fmla="*/ 2147483646 w 77"/>
                <a:gd name="T61" fmla="*/ 2147483646 h 93"/>
                <a:gd name="T62" fmla="*/ 2147483646 w 77"/>
                <a:gd name="T63" fmla="*/ 2147483646 h 93"/>
                <a:gd name="T64" fmla="*/ 2147483646 w 77"/>
                <a:gd name="T65" fmla="*/ 2147483646 h 93"/>
                <a:gd name="T66" fmla="*/ 2147483646 w 77"/>
                <a:gd name="T67" fmla="*/ 2147483646 h 93"/>
                <a:gd name="T68" fmla="*/ 2147483646 w 77"/>
                <a:gd name="T69" fmla="*/ 2147483646 h 93"/>
                <a:gd name="T70" fmla="*/ 2147483646 w 77"/>
                <a:gd name="T71" fmla="*/ 2147483646 h 93"/>
                <a:gd name="T72" fmla="*/ 2147483646 w 77"/>
                <a:gd name="T73" fmla="*/ 0 h 93"/>
                <a:gd name="T74" fmla="*/ 2147483646 w 77"/>
                <a:gd name="T75" fmla="*/ 2147483646 h 9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77"/>
                <a:gd name="T115" fmla="*/ 0 h 93"/>
                <a:gd name="T116" fmla="*/ 77 w 77"/>
                <a:gd name="T117" fmla="*/ 93 h 93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/>
            <a:lstStyle/>
            <a:p>
              <a:endParaRPr lang="zh-CN" altLang="en-US" sz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2076464" y="1162699"/>
            <a:ext cx="6148304" cy="1351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630" indent="-21463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9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个人基本信息（姓名、性别、年龄、籍贯、</a:t>
            </a:r>
            <a:r>
              <a:rPr lang="zh-CN" altLang="en-US" sz="10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手机号码、邮箱、现住址）</a:t>
            </a:r>
            <a:endParaRPr lang="zh-CN" altLang="en-US" sz="1025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14630" indent="-21463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9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求职意向（应聘岗位、薪资待遇、到岗时间）</a:t>
            </a:r>
            <a:endParaRPr lang="zh-CN" altLang="en-US" sz="925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9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教育背景（</a:t>
            </a:r>
            <a:r>
              <a:rPr lang="zh-CN" altLang="en-US" sz="9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毕业学校</a:t>
            </a:r>
            <a:r>
              <a:rPr lang="zh-CN" altLang="en-US" sz="9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、毕业时间、学历、专业）</a:t>
            </a:r>
            <a:endParaRPr lang="zh-CN" altLang="en-US" sz="925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9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工作年限</a:t>
            </a:r>
            <a:endParaRPr lang="zh-CN" altLang="en-US" sz="925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>
              <a:lnSpc>
                <a:spcPct val="130000"/>
              </a:lnSpc>
              <a:buFont typeface="Wingdings" panose="05000000000000000000" pitchFamily="2" charset="2"/>
              <a:buChar char="l"/>
            </a:pPr>
            <a:endParaRPr lang="zh-CN" altLang="en-US" sz="825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>
              <a:lnSpc>
                <a:spcPct val="130000"/>
              </a:lnSpc>
              <a:buFont typeface="Wingdings" panose="05000000000000000000" pitchFamily="2" charset="2"/>
              <a:buChar char="l"/>
            </a:pPr>
            <a:endParaRPr lang="zh-CN" altLang="en-US" sz="825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>
              <a:lnSpc>
                <a:spcPct val="130000"/>
              </a:lnSpc>
              <a:buFont typeface="Wingdings" panose="05000000000000000000" pitchFamily="2" charset="2"/>
              <a:buChar char="l"/>
            </a:pPr>
            <a:endParaRPr lang="zh-CN" altLang="en-US" sz="825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76"/>
          <p:cNvSpPr txBox="1"/>
          <p:nvPr/>
        </p:nvSpPr>
        <p:spPr>
          <a:xfrm>
            <a:off x="2202180" y="748665"/>
            <a:ext cx="202946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基本信息内容</a:t>
            </a:r>
            <a:endParaRPr lang="zh-CN" altLang="en-US" sz="2100" dirty="0">
              <a:solidFill>
                <a:schemeClr val="tx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15" name="TextBox 76"/>
          <p:cNvSpPr txBox="1"/>
          <p:nvPr/>
        </p:nvSpPr>
        <p:spPr>
          <a:xfrm>
            <a:off x="3909061" y="91902"/>
            <a:ext cx="1325880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500" i="1" dirty="0">
                <a:solidFill>
                  <a:schemeClr val="accent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个人基本信息</a:t>
            </a:r>
            <a:endParaRPr lang="zh-CN" altLang="en-US" sz="1500" i="1" dirty="0">
              <a:solidFill>
                <a:schemeClr val="accent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4451809" y="536351"/>
            <a:ext cx="240383" cy="0"/>
          </a:xfrm>
          <a:prstGeom prst="line">
            <a:avLst/>
          </a:prstGeom>
          <a:ln w="190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1515985789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3565" y="2310130"/>
            <a:ext cx="5016500" cy="2375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500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76"/>
          <p:cNvSpPr txBox="1"/>
          <p:nvPr/>
        </p:nvSpPr>
        <p:spPr>
          <a:xfrm>
            <a:off x="3909061" y="91902"/>
            <a:ext cx="1325880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500" i="1" dirty="0">
                <a:solidFill>
                  <a:schemeClr val="accent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个人基本信息</a:t>
            </a:r>
            <a:endParaRPr lang="zh-CN" altLang="en-US" sz="1500" i="1" dirty="0">
              <a:solidFill>
                <a:schemeClr val="accent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4451809" y="536351"/>
            <a:ext cx="240383" cy="0"/>
          </a:xfrm>
          <a:prstGeom prst="line">
            <a:avLst/>
          </a:prstGeom>
          <a:ln w="190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1515986038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035" y="723900"/>
            <a:ext cx="4417060" cy="4081780"/>
          </a:xfrm>
          <a:prstGeom prst="rect">
            <a:avLst/>
          </a:prstGeom>
        </p:spPr>
      </p:pic>
      <p:pic>
        <p:nvPicPr>
          <p:cNvPr id="5" name="图片 4" descr="1515986068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580" y="723900"/>
            <a:ext cx="4446270" cy="4082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500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7000875" y="1252855"/>
            <a:ext cx="1978025" cy="90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招聘平台岗位要求</a:t>
            </a:r>
            <a:endParaRPr lang="zh-CN" altLang="en-US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>
              <a:lnSpc>
                <a:spcPct val="130000"/>
              </a:lnSpc>
              <a:buFont typeface="Wingdings" panose="05000000000000000000" pitchFamily="2" charset="2"/>
              <a:buChar char="l"/>
            </a:pPr>
            <a:endParaRPr lang="zh-CN" altLang="en-US" sz="825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>
              <a:lnSpc>
                <a:spcPct val="130000"/>
              </a:lnSpc>
              <a:buFont typeface="Wingdings" panose="05000000000000000000" pitchFamily="2" charset="2"/>
              <a:buChar char="l"/>
            </a:pPr>
            <a:endParaRPr lang="zh-CN" altLang="en-US" sz="825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>
              <a:lnSpc>
                <a:spcPct val="130000"/>
              </a:lnSpc>
              <a:buFont typeface="Wingdings" panose="05000000000000000000" pitchFamily="2" charset="2"/>
              <a:buChar char="l"/>
            </a:pPr>
            <a:endParaRPr lang="zh-CN" altLang="en-US" sz="825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76"/>
          <p:cNvSpPr txBox="1"/>
          <p:nvPr/>
        </p:nvSpPr>
        <p:spPr>
          <a:xfrm>
            <a:off x="4099561" y="91902"/>
            <a:ext cx="944880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500" i="1" dirty="0">
                <a:solidFill>
                  <a:schemeClr val="accent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技能特长</a:t>
            </a:r>
            <a:endParaRPr lang="zh-CN" altLang="en-US" sz="1500" i="1" dirty="0">
              <a:solidFill>
                <a:schemeClr val="accent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4451809" y="536351"/>
            <a:ext cx="240383" cy="0"/>
          </a:xfrm>
          <a:prstGeom prst="line">
            <a:avLst/>
          </a:prstGeom>
          <a:ln w="190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1515987620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815" y="587375"/>
            <a:ext cx="6650355" cy="20180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15" y="2662555"/>
            <a:ext cx="5749925" cy="24123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183755" y="4000500"/>
            <a:ext cx="14020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简历技能特长</a:t>
            </a:r>
            <a:endParaRPr lang="zh-CN" altLang="en-US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00875" y="2466340"/>
            <a:ext cx="207962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体现专业度（全称、专业术语）；</a:t>
            </a:r>
            <a:endParaRPr lang="zh-CN" altLang="en-US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关键词（精通，熟练，熟悉，了解）</a:t>
            </a:r>
            <a:endParaRPr lang="zh-CN" altLang="en-US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不允许错别字和单词，注意标点符号</a:t>
            </a:r>
            <a:endParaRPr lang="zh-CN" altLang="en-US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500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76"/>
          <p:cNvSpPr txBox="1"/>
          <p:nvPr/>
        </p:nvSpPr>
        <p:spPr>
          <a:xfrm>
            <a:off x="4099561" y="91902"/>
            <a:ext cx="944880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500" i="1" dirty="0">
                <a:solidFill>
                  <a:schemeClr val="accent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工作经历</a:t>
            </a:r>
            <a:endParaRPr lang="zh-CN" altLang="en-US" sz="1500" i="1" dirty="0">
              <a:solidFill>
                <a:schemeClr val="accent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4451809" y="536351"/>
            <a:ext cx="240383" cy="0"/>
          </a:xfrm>
          <a:prstGeom prst="line">
            <a:avLst/>
          </a:prstGeom>
          <a:ln w="190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697345" y="1249680"/>
            <a:ext cx="20116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招聘平台的岗位职责</a:t>
            </a:r>
            <a:endParaRPr lang="zh-CN" altLang="en-US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63690" y="1914525"/>
            <a:ext cx="2079625" cy="1414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一到两家公司，不要过度跳槽。（不出名的公司）</a:t>
            </a:r>
            <a:endParaRPr lang="zh-CN" altLang="en-US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清楚了解公司具体情况，公司性质、公司业务、公司地址。</a:t>
            </a:r>
            <a:endParaRPr lang="zh-CN" altLang="en-US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、工作职责写具体化细致化</a:t>
            </a: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负责做什么</a:t>
            </a: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 descr="1515996675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775" y="2567305"/>
            <a:ext cx="6430010" cy="18192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694690"/>
            <a:ext cx="6428740" cy="14478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811645" y="3585210"/>
            <a:ext cx="1783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简历的工作职责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513840" y="4465320"/>
            <a:ext cx="638429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工作时间，公司全称，工作岗位，工作职责</a:t>
            </a:r>
            <a:endParaRPr lang="zh-CN" altLang="en-US" sz="1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500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76"/>
          <p:cNvSpPr txBox="1"/>
          <p:nvPr/>
        </p:nvSpPr>
        <p:spPr>
          <a:xfrm>
            <a:off x="4099561" y="91902"/>
            <a:ext cx="944880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500" i="1" dirty="0">
                <a:solidFill>
                  <a:schemeClr val="accent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项目经验</a:t>
            </a:r>
            <a:endParaRPr lang="zh-CN" altLang="en-US" sz="1500" i="1" dirty="0">
              <a:solidFill>
                <a:schemeClr val="accent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4515944" y="528731"/>
            <a:ext cx="240383" cy="0"/>
          </a:xfrm>
          <a:prstGeom prst="line">
            <a:avLst/>
          </a:prstGeom>
          <a:ln w="190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692650" y="2830830"/>
            <a:ext cx="42291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时间分配合理；</a:t>
            </a:r>
            <a:endParaRPr lang="zh-CN" altLang="en-US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项目有易到难（</a:t>
            </a: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3-4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个项目，有代表性能突出技能特长）</a:t>
            </a:r>
            <a:endParaRPr lang="zh-CN" altLang="en-US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项目职责要针对项目，具体到负责项目的哪部分内容；</a:t>
            </a:r>
            <a:endParaRPr lang="zh-CN" altLang="en-US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不出名的项目</a:t>
            </a:r>
            <a:endParaRPr lang="zh-CN" altLang="en-US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95240" y="4059555"/>
            <a:ext cx="374142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项目时间，项目全称，项目链接，项目职责，</a:t>
            </a:r>
            <a:endParaRPr lang="zh-CN" altLang="en-US" sz="1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运用技术、问题难点、解决方案</a:t>
            </a:r>
            <a:endParaRPr lang="zh-CN" altLang="en-US" sz="1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605" y="348615"/>
            <a:ext cx="4171950" cy="4730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730" y="348615"/>
            <a:ext cx="3787775" cy="2249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500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69"/>
          <p:cNvGrpSpPr/>
          <p:nvPr/>
        </p:nvGrpSpPr>
        <p:grpSpPr>
          <a:xfrm>
            <a:off x="3003679" y="-164554"/>
            <a:ext cx="3136642" cy="1568322"/>
            <a:chOff x="2192249" y="-272345"/>
            <a:chExt cx="4759504" cy="2379752"/>
          </a:xfrm>
        </p:grpSpPr>
        <p:sp>
          <p:nvSpPr>
            <p:cNvPr id="4" name="Freeform: Shape 3"/>
            <p:cNvSpPr/>
            <p:nvPr/>
          </p:nvSpPr>
          <p:spPr bwMode="auto">
            <a:xfrm>
              <a:off x="2192249" y="-272345"/>
              <a:ext cx="4759504" cy="2379752"/>
            </a:xfrm>
            <a:custGeom>
              <a:avLst/>
              <a:gdLst>
                <a:gd name="connsiteX0" fmla="*/ 0 w 1800200"/>
                <a:gd name="connsiteY0" fmla="*/ 0 h 900100"/>
                <a:gd name="connsiteX1" fmla="*/ 1800200 w 1800200"/>
                <a:gd name="connsiteY1" fmla="*/ 0 h 900100"/>
                <a:gd name="connsiteX2" fmla="*/ 900100 w 1800200"/>
                <a:gd name="connsiteY2" fmla="*/ 900100 h 900100"/>
                <a:gd name="connsiteX3" fmla="*/ 0 w 1800200"/>
                <a:gd name="connsiteY3" fmla="*/ 0 h 9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200" h="900100">
                  <a:moveTo>
                    <a:pt x="0" y="0"/>
                  </a:moveTo>
                  <a:lnTo>
                    <a:pt x="1800200" y="0"/>
                  </a:lnTo>
                  <a:cubicBezTo>
                    <a:pt x="1800200" y="497112"/>
                    <a:pt x="1397212" y="900100"/>
                    <a:pt x="900100" y="900100"/>
                  </a:cubicBezTo>
                  <a:cubicBezTo>
                    <a:pt x="402988" y="900100"/>
                    <a:pt x="0" y="497112"/>
                    <a:pt x="0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61000"/>
              </a:schemeClr>
            </a:solidFill>
            <a:ln w="317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" name="Freeform: Shape 4"/>
            <p:cNvSpPr/>
            <p:nvPr/>
          </p:nvSpPr>
          <p:spPr bwMode="auto">
            <a:xfrm>
              <a:off x="2714718" y="-47541"/>
              <a:ext cx="3714564" cy="1857282"/>
            </a:xfrm>
            <a:custGeom>
              <a:avLst/>
              <a:gdLst>
                <a:gd name="connsiteX0" fmla="*/ 0 w 1800200"/>
                <a:gd name="connsiteY0" fmla="*/ 0 h 900100"/>
                <a:gd name="connsiteX1" fmla="*/ 1800200 w 1800200"/>
                <a:gd name="connsiteY1" fmla="*/ 0 h 900100"/>
                <a:gd name="connsiteX2" fmla="*/ 900100 w 1800200"/>
                <a:gd name="connsiteY2" fmla="*/ 900100 h 900100"/>
                <a:gd name="connsiteX3" fmla="*/ 0 w 1800200"/>
                <a:gd name="connsiteY3" fmla="*/ 0 h 9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200" h="900100">
                  <a:moveTo>
                    <a:pt x="0" y="0"/>
                  </a:moveTo>
                  <a:lnTo>
                    <a:pt x="1800200" y="0"/>
                  </a:lnTo>
                  <a:cubicBezTo>
                    <a:pt x="1800200" y="497112"/>
                    <a:pt x="1397212" y="900100"/>
                    <a:pt x="900100" y="900100"/>
                  </a:cubicBezTo>
                  <a:cubicBezTo>
                    <a:pt x="402988" y="900100"/>
                    <a:pt x="0" y="497112"/>
                    <a:pt x="0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317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" name="Freeform: Shape 5"/>
            <p:cNvSpPr/>
            <p:nvPr/>
          </p:nvSpPr>
          <p:spPr bwMode="auto">
            <a:xfrm>
              <a:off x="2870811" y="-171633"/>
              <a:ext cx="3402378" cy="1701189"/>
            </a:xfrm>
            <a:custGeom>
              <a:avLst/>
              <a:gdLst>
                <a:gd name="connsiteX0" fmla="*/ 0 w 1800200"/>
                <a:gd name="connsiteY0" fmla="*/ 0 h 900100"/>
                <a:gd name="connsiteX1" fmla="*/ 1800200 w 1800200"/>
                <a:gd name="connsiteY1" fmla="*/ 0 h 900100"/>
                <a:gd name="connsiteX2" fmla="*/ 900100 w 1800200"/>
                <a:gd name="connsiteY2" fmla="*/ 900100 h 900100"/>
                <a:gd name="connsiteX3" fmla="*/ 0 w 1800200"/>
                <a:gd name="connsiteY3" fmla="*/ 0 h 9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200" h="900100">
                  <a:moveTo>
                    <a:pt x="0" y="0"/>
                  </a:moveTo>
                  <a:lnTo>
                    <a:pt x="1800200" y="0"/>
                  </a:lnTo>
                  <a:cubicBezTo>
                    <a:pt x="1800200" y="497112"/>
                    <a:pt x="1397212" y="900100"/>
                    <a:pt x="900100" y="900100"/>
                  </a:cubicBezTo>
                  <a:cubicBezTo>
                    <a:pt x="402988" y="900100"/>
                    <a:pt x="0" y="4971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3175">
              <a:noFill/>
              <a:round/>
            </a:ln>
          </p:spPr>
          <p:txBody>
            <a:bodyPr anchor="ctr"/>
            <a:lstStyle/>
            <a:p>
              <a:pPr algn="ctr"/>
              <a:endParaRPr>
                <a:solidFill>
                  <a:srgbClr val="197983"/>
                </a:solidFill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896925" y="156160"/>
              <a:ext cx="1350150" cy="725743"/>
              <a:chOff x="1163452" y="3136142"/>
              <a:chExt cx="1800200" cy="967657"/>
            </a:xfrm>
          </p:grpSpPr>
          <p:sp>
            <p:nvSpPr>
              <p:cNvPr id="68" name="TextBox 7"/>
              <p:cNvSpPr txBox="1"/>
              <p:nvPr/>
            </p:nvSpPr>
            <p:spPr>
              <a:xfrm>
                <a:off x="1163452" y="3864566"/>
                <a:ext cx="1800200" cy="239233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rmAutofit fontScale="32500" lnSpcReduction="20000"/>
              </a:bodyPr>
              <a:lstStyle/>
              <a:p>
                <a:pPr algn="dist"/>
                <a:r>
                  <a:rPr lang="en-US" altLang="zh-CN" sz="2400" dirty="0">
                    <a:solidFill>
                      <a:schemeClr val="bg1"/>
                    </a:solidFill>
                  </a:rPr>
                  <a:t>CONTENTS</a:t>
                </a:r>
                <a:endParaRPr lang="en-US" altLang="zh-CN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TextBox 8"/>
              <p:cNvSpPr txBox="1"/>
              <p:nvPr/>
            </p:nvSpPr>
            <p:spPr>
              <a:xfrm>
                <a:off x="1415480" y="3136142"/>
                <a:ext cx="1296144" cy="61555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 fontScale="55000" lnSpcReduction="20000"/>
              </a:bodyPr>
              <a:lstStyle/>
              <a:p>
                <a:pPr algn="dist"/>
                <a:r>
                  <a:rPr lang="zh-CN" altLang="en-US" sz="4000" b="1" dirty="0">
                    <a:solidFill>
                      <a:schemeClr val="bg1"/>
                    </a:solidFill>
                  </a:rPr>
                  <a:t>目录</a:t>
                </a:r>
                <a:endParaRPr lang="zh-CN" altLang="en-US" sz="40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2" name="Group 62"/>
          <p:cNvGrpSpPr/>
          <p:nvPr/>
        </p:nvGrpSpPr>
        <p:grpSpPr>
          <a:xfrm>
            <a:off x="1623958" y="1472484"/>
            <a:ext cx="878893" cy="878894"/>
            <a:chOff x="1671278" y="1753653"/>
            <a:chExt cx="1318670" cy="1318670"/>
          </a:xfrm>
        </p:grpSpPr>
        <p:sp>
          <p:nvSpPr>
            <p:cNvPr id="25" name="Oval 19"/>
            <p:cNvSpPr/>
            <p:nvPr/>
          </p:nvSpPr>
          <p:spPr bwMode="auto">
            <a:xfrm>
              <a:off x="1671278" y="1753653"/>
              <a:ext cx="1318670" cy="131867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6" name="Oval 10"/>
            <p:cNvSpPr/>
            <p:nvPr/>
          </p:nvSpPr>
          <p:spPr bwMode="auto">
            <a:xfrm>
              <a:off x="1754549" y="1836924"/>
              <a:ext cx="1152128" cy="1152128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7" name="Freeform: Shape 61"/>
            <p:cNvSpPr/>
            <p:nvPr/>
          </p:nvSpPr>
          <p:spPr bwMode="auto">
            <a:xfrm>
              <a:off x="2089586" y="2128139"/>
              <a:ext cx="482053" cy="569698"/>
            </a:xfrm>
            <a:custGeom>
              <a:avLst/>
              <a:gdLst/>
              <a:ahLst/>
              <a:cxnLst>
                <a:cxn ang="0">
                  <a:pos x="250" y="250"/>
                </a:cxn>
                <a:cxn ang="0">
                  <a:pos x="125" y="296"/>
                </a:cxn>
                <a:cxn ang="0">
                  <a:pos x="0" y="250"/>
                </a:cxn>
                <a:cxn ang="0">
                  <a:pos x="66" y="210"/>
                </a:cxn>
                <a:cxn ang="0">
                  <a:pos x="79" y="219"/>
                </a:cxn>
                <a:cxn ang="0">
                  <a:pos x="70" y="232"/>
                </a:cxn>
                <a:cxn ang="0">
                  <a:pos x="23" y="251"/>
                </a:cxn>
                <a:cxn ang="0">
                  <a:pos x="125" y="273"/>
                </a:cxn>
                <a:cxn ang="0">
                  <a:pos x="228" y="250"/>
                </a:cxn>
                <a:cxn ang="0">
                  <a:pos x="180" y="232"/>
                </a:cxn>
                <a:cxn ang="0">
                  <a:pos x="171" y="219"/>
                </a:cxn>
                <a:cxn ang="0">
                  <a:pos x="184" y="210"/>
                </a:cxn>
                <a:cxn ang="0">
                  <a:pos x="250" y="250"/>
                </a:cxn>
                <a:cxn ang="0">
                  <a:pos x="80" y="182"/>
                </a:cxn>
                <a:cxn ang="0">
                  <a:pos x="91" y="182"/>
                </a:cxn>
                <a:cxn ang="0">
                  <a:pos x="91" y="250"/>
                </a:cxn>
                <a:cxn ang="0">
                  <a:pos x="102" y="262"/>
                </a:cxn>
                <a:cxn ang="0">
                  <a:pos x="148" y="262"/>
                </a:cxn>
                <a:cxn ang="0">
                  <a:pos x="159" y="250"/>
                </a:cxn>
                <a:cxn ang="0">
                  <a:pos x="159" y="182"/>
                </a:cxn>
                <a:cxn ang="0">
                  <a:pos x="171" y="182"/>
                </a:cxn>
                <a:cxn ang="0">
                  <a:pos x="182" y="171"/>
                </a:cxn>
                <a:cxn ang="0">
                  <a:pos x="182" y="102"/>
                </a:cxn>
                <a:cxn ang="0">
                  <a:pos x="157" y="82"/>
                </a:cxn>
                <a:cxn ang="0">
                  <a:pos x="125" y="80"/>
                </a:cxn>
                <a:cxn ang="0">
                  <a:pos x="93" y="82"/>
                </a:cxn>
                <a:cxn ang="0">
                  <a:pos x="68" y="102"/>
                </a:cxn>
                <a:cxn ang="0">
                  <a:pos x="68" y="171"/>
                </a:cxn>
                <a:cxn ang="0">
                  <a:pos x="80" y="182"/>
                </a:cxn>
                <a:cxn ang="0">
                  <a:pos x="125" y="68"/>
                </a:cxn>
                <a:cxn ang="0">
                  <a:pos x="159" y="34"/>
                </a:cxn>
                <a:cxn ang="0">
                  <a:pos x="125" y="0"/>
                </a:cxn>
                <a:cxn ang="0">
                  <a:pos x="91" y="34"/>
                </a:cxn>
                <a:cxn ang="0">
                  <a:pos x="125" y="68"/>
                </a:cxn>
                <a:cxn ang="0">
                  <a:pos x="125" y="68"/>
                </a:cxn>
                <a:cxn ang="0">
                  <a:pos x="125" y="68"/>
                </a:cxn>
              </a:cxnLst>
              <a:rect l="0" t="0" r="r" b="b"/>
              <a:pathLst>
                <a:path w="250" h="296">
                  <a:moveTo>
                    <a:pt x="250" y="250"/>
                  </a:moveTo>
                  <a:cubicBezTo>
                    <a:pt x="250" y="282"/>
                    <a:pt x="185" y="296"/>
                    <a:pt x="125" y="296"/>
                  </a:cubicBezTo>
                  <a:cubicBezTo>
                    <a:pt x="65" y="296"/>
                    <a:pt x="0" y="282"/>
                    <a:pt x="0" y="250"/>
                  </a:cubicBezTo>
                  <a:cubicBezTo>
                    <a:pt x="0" y="226"/>
                    <a:pt x="36" y="215"/>
                    <a:pt x="66" y="210"/>
                  </a:cubicBezTo>
                  <a:cubicBezTo>
                    <a:pt x="72" y="209"/>
                    <a:pt x="78" y="213"/>
                    <a:pt x="79" y="219"/>
                  </a:cubicBezTo>
                  <a:cubicBezTo>
                    <a:pt x="80" y="225"/>
                    <a:pt x="76" y="231"/>
                    <a:pt x="70" y="232"/>
                  </a:cubicBezTo>
                  <a:cubicBezTo>
                    <a:pt x="33" y="239"/>
                    <a:pt x="23" y="249"/>
                    <a:pt x="23" y="251"/>
                  </a:cubicBezTo>
                  <a:cubicBezTo>
                    <a:pt x="24" y="257"/>
                    <a:pt x="58" y="273"/>
                    <a:pt x="125" y="273"/>
                  </a:cubicBezTo>
                  <a:cubicBezTo>
                    <a:pt x="192" y="273"/>
                    <a:pt x="226" y="257"/>
                    <a:pt x="228" y="250"/>
                  </a:cubicBezTo>
                  <a:cubicBezTo>
                    <a:pt x="227" y="249"/>
                    <a:pt x="217" y="238"/>
                    <a:pt x="180" y="232"/>
                  </a:cubicBezTo>
                  <a:cubicBezTo>
                    <a:pt x="174" y="231"/>
                    <a:pt x="170" y="225"/>
                    <a:pt x="171" y="219"/>
                  </a:cubicBezTo>
                  <a:cubicBezTo>
                    <a:pt x="172" y="213"/>
                    <a:pt x="178" y="209"/>
                    <a:pt x="184" y="210"/>
                  </a:cubicBezTo>
                  <a:cubicBezTo>
                    <a:pt x="214" y="215"/>
                    <a:pt x="250" y="226"/>
                    <a:pt x="250" y="250"/>
                  </a:cubicBezTo>
                  <a:close/>
                  <a:moveTo>
                    <a:pt x="80" y="182"/>
                  </a:moveTo>
                  <a:cubicBezTo>
                    <a:pt x="91" y="182"/>
                    <a:pt x="91" y="182"/>
                    <a:pt x="91" y="182"/>
                  </a:cubicBezTo>
                  <a:cubicBezTo>
                    <a:pt x="91" y="250"/>
                    <a:pt x="91" y="250"/>
                    <a:pt x="91" y="250"/>
                  </a:cubicBezTo>
                  <a:cubicBezTo>
                    <a:pt x="91" y="257"/>
                    <a:pt x="96" y="262"/>
                    <a:pt x="102" y="262"/>
                  </a:cubicBezTo>
                  <a:cubicBezTo>
                    <a:pt x="148" y="262"/>
                    <a:pt x="148" y="262"/>
                    <a:pt x="148" y="262"/>
                  </a:cubicBezTo>
                  <a:cubicBezTo>
                    <a:pt x="154" y="262"/>
                    <a:pt x="159" y="257"/>
                    <a:pt x="159" y="250"/>
                  </a:cubicBezTo>
                  <a:cubicBezTo>
                    <a:pt x="159" y="182"/>
                    <a:pt x="159" y="182"/>
                    <a:pt x="159" y="182"/>
                  </a:cubicBezTo>
                  <a:cubicBezTo>
                    <a:pt x="171" y="182"/>
                    <a:pt x="171" y="182"/>
                    <a:pt x="171" y="182"/>
                  </a:cubicBezTo>
                  <a:cubicBezTo>
                    <a:pt x="177" y="182"/>
                    <a:pt x="182" y="177"/>
                    <a:pt x="182" y="171"/>
                  </a:cubicBezTo>
                  <a:cubicBezTo>
                    <a:pt x="182" y="102"/>
                    <a:pt x="182" y="102"/>
                    <a:pt x="182" y="102"/>
                  </a:cubicBezTo>
                  <a:cubicBezTo>
                    <a:pt x="182" y="97"/>
                    <a:pt x="173" y="84"/>
                    <a:pt x="157" y="82"/>
                  </a:cubicBezTo>
                  <a:cubicBezTo>
                    <a:pt x="150" y="81"/>
                    <a:pt x="138" y="80"/>
                    <a:pt x="125" y="80"/>
                  </a:cubicBezTo>
                  <a:cubicBezTo>
                    <a:pt x="112" y="80"/>
                    <a:pt x="100" y="81"/>
                    <a:pt x="93" y="82"/>
                  </a:cubicBezTo>
                  <a:cubicBezTo>
                    <a:pt x="77" y="84"/>
                    <a:pt x="68" y="97"/>
                    <a:pt x="68" y="102"/>
                  </a:cubicBezTo>
                  <a:cubicBezTo>
                    <a:pt x="68" y="171"/>
                    <a:pt x="68" y="171"/>
                    <a:pt x="68" y="171"/>
                  </a:cubicBezTo>
                  <a:cubicBezTo>
                    <a:pt x="68" y="177"/>
                    <a:pt x="73" y="182"/>
                    <a:pt x="80" y="182"/>
                  </a:cubicBezTo>
                  <a:close/>
                  <a:moveTo>
                    <a:pt x="125" y="68"/>
                  </a:moveTo>
                  <a:cubicBezTo>
                    <a:pt x="144" y="68"/>
                    <a:pt x="159" y="53"/>
                    <a:pt x="159" y="34"/>
                  </a:cubicBezTo>
                  <a:cubicBezTo>
                    <a:pt x="159" y="15"/>
                    <a:pt x="144" y="0"/>
                    <a:pt x="125" y="0"/>
                  </a:cubicBezTo>
                  <a:cubicBezTo>
                    <a:pt x="106" y="0"/>
                    <a:pt x="91" y="15"/>
                    <a:pt x="91" y="34"/>
                  </a:cubicBezTo>
                  <a:cubicBezTo>
                    <a:pt x="91" y="53"/>
                    <a:pt x="106" y="68"/>
                    <a:pt x="125" y="68"/>
                  </a:cubicBezTo>
                  <a:close/>
                  <a:moveTo>
                    <a:pt x="125" y="68"/>
                  </a:moveTo>
                  <a:cubicBezTo>
                    <a:pt x="125" y="68"/>
                    <a:pt x="125" y="68"/>
                    <a:pt x="125" y="68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23" name="TextBox 77"/>
          <p:cNvSpPr txBox="1"/>
          <p:nvPr/>
        </p:nvSpPr>
        <p:spPr bwMode="auto">
          <a:xfrm>
            <a:off x="1325875" y="2458004"/>
            <a:ext cx="1475059" cy="1886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 anchor="ctr" anchorCtr="1">
            <a:normAutofit fontScale="72500"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lvl="1" algn="ctr"/>
            <a:r>
              <a:rPr lang="zh-CN" altLang="en-US" sz="1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简历的目的</a:t>
            </a:r>
            <a:endParaRPr lang="zh-CN" altLang="en-US" sz="1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Group 63"/>
          <p:cNvGrpSpPr/>
          <p:nvPr/>
        </p:nvGrpSpPr>
        <p:grpSpPr>
          <a:xfrm>
            <a:off x="3005744" y="2472019"/>
            <a:ext cx="878893" cy="878894"/>
            <a:chOff x="3744477" y="3253330"/>
            <a:chExt cx="1318670" cy="1318670"/>
          </a:xfrm>
        </p:grpSpPr>
        <p:sp>
          <p:nvSpPr>
            <p:cNvPr id="28" name="Oval 21"/>
            <p:cNvSpPr/>
            <p:nvPr/>
          </p:nvSpPr>
          <p:spPr bwMode="auto">
            <a:xfrm>
              <a:off x="3744477" y="3253330"/>
              <a:ext cx="1318670" cy="131867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9" name="Oval 13"/>
            <p:cNvSpPr/>
            <p:nvPr/>
          </p:nvSpPr>
          <p:spPr bwMode="auto">
            <a:xfrm>
              <a:off x="3827748" y="3336601"/>
              <a:ext cx="1152128" cy="1152128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Freeform: Shape 60"/>
            <p:cNvSpPr/>
            <p:nvPr/>
          </p:nvSpPr>
          <p:spPr bwMode="auto">
            <a:xfrm>
              <a:off x="4076143" y="3659945"/>
              <a:ext cx="655338" cy="505440"/>
            </a:xfrm>
            <a:custGeom>
              <a:avLst/>
              <a:gdLst/>
              <a:ahLst/>
              <a:cxnLst>
                <a:cxn ang="0">
                  <a:pos x="191" y="0"/>
                </a:cxn>
                <a:cxn ang="0">
                  <a:pos x="160" y="30"/>
                </a:cxn>
                <a:cxn ang="0">
                  <a:pos x="177" y="57"/>
                </a:cxn>
                <a:cxn ang="0">
                  <a:pos x="161" y="103"/>
                </a:cxn>
                <a:cxn ang="0">
                  <a:pos x="155" y="102"/>
                </a:cxn>
                <a:cxn ang="0">
                  <a:pos x="142" y="105"/>
                </a:cxn>
                <a:cxn ang="0">
                  <a:pos x="107" y="68"/>
                </a:cxn>
                <a:cxn ang="0">
                  <a:pos x="109" y="56"/>
                </a:cxn>
                <a:cxn ang="0">
                  <a:pos x="79" y="26"/>
                </a:cxn>
                <a:cxn ang="0">
                  <a:pos x="48" y="56"/>
                </a:cxn>
                <a:cxn ang="0">
                  <a:pos x="59" y="79"/>
                </a:cxn>
                <a:cxn ang="0">
                  <a:pos x="44" y="112"/>
                </a:cxn>
                <a:cxn ang="0">
                  <a:pos x="30" y="109"/>
                </a:cxn>
                <a:cxn ang="0">
                  <a:pos x="0" y="139"/>
                </a:cxn>
                <a:cxn ang="0">
                  <a:pos x="30" y="170"/>
                </a:cxn>
                <a:cxn ang="0">
                  <a:pos x="61" y="139"/>
                </a:cxn>
                <a:cxn ang="0">
                  <a:pos x="54" y="120"/>
                </a:cxn>
                <a:cxn ang="0">
                  <a:pos x="70" y="85"/>
                </a:cxn>
                <a:cxn ang="0">
                  <a:pos x="78" y="86"/>
                </a:cxn>
                <a:cxn ang="0">
                  <a:pos x="99" y="78"/>
                </a:cxn>
                <a:cxn ang="0">
                  <a:pos x="132" y="113"/>
                </a:cxn>
                <a:cxn ang="0">
                  <a:pos x="125" y="132"/>
                </a:cxn>
                <a:cxn ang="0">
                  <a:pos x="156" y="163"/>
                </a:cxn>
                <a:cxn ang="0">
                  <a:pos x="186" y="132"/>
                </a:cxn>
                <a:cxn ang="0">
                  <a:pos x="173" y="108"/>
                </a:cxn>
                <a:cxn ang="0">
                  <a:pos x="189" y="60"/>
                </a:cxn>
                <a:cxn ang="0">
                  <a:pos x="191" y="60"/>
                </a:cxn>
                <a:cxn ang="0">
                  <a:pos x="221" y="30"/>
                </a:cxn>
                <a:cxn ang="0">
                  <a:pos x="191" y="0"/>
                </a:cxn>
                <a:cxn ang="0">
                  <a:pos x="31" y="157"/>
                </a:cxn>
                <a:cxn ang="0">
                  <a:pos x="13" y="139"/>
                </a:cxn>
                <a:cxn ang="0">
                  <a:pos x="31" y="122"/>
                </a:cxn>
                <a:cxn ang="0">
                  <a:pos x="48" y="139"/>
                </a:cxn>
                <a:cxn ang="0">
                  <a:pos x="31" y="157"/>
                </a:cxn>
                <a:cxn ang="0">
                  <a:pos x="79" y="74"/>
                </a:cxn>
                <a:cxn ang="0">
                  <a:pos x="61" y="56"/>
                </a:cxn>
                <a:cxn ang="0">
                  <a:pos x="79" y="38"/>
                </a:cxn>
                <a:cxn ang="0">
                  <a:pos x="96" y="56"/>
                </a:cxn>
                <a:cxn ang="0">
                  <a:pos x="79" y="74"/>
                </a:cxn>
                <a:cxn ang="0">
                  <a:pos x="156" y="150"/>
                </a:cxn>
                <a:cxn ang="0">
                  <a:pos x="138" y="133"/>
                </a:cxn>
                <a:cxn ang="0">
                  <a:pos x="156" y="115"/>
                </a:cxn>
                <a:cxn ang="0">
                  <a:pos x="173" y="133"/>
                </a:cxn>
                <a:cxn ang="0">
                  <a:pos x="156" y="150"/>
                </a:cxn>
                <a:cxn ang="0">
                  <a:pos x="191" y="48"/>
                </a:cxn>
                <a:cxn ang="0">
                  <a:pos x="173" y="30"/>
                </a:cxn>
                <a:cxn ang="0">
                  <a:pos x="191" y="13"/>
                </a:cxn>
                <a:cxn ang="0">
                  <a:pos x="208" y="30"/>
                </a:cxn>
                <a:cxn ang="0">
                  <a:pos x="191" y="48"/>
                </a:cxn>
                <a:cxn ang="0">
                  <a:pos x="191" y="48"/>
                </a:cxn>
                <a:cxn ang="0">
                  <a:pos x="191" y="48"/>
                </a:cxn>
              </a:cxnLst>
              <a:rect l="0" t="0" r="r" b="b"/>
              <a:pathLst>
                <a:path w="221" h="170">
                  <a:moveTo>
                    <a:pt x="191" y="0"/>
                  </a:moveTo>
                  <a:cubicBezTo>
                    <a:pt x="174" y="0"/>
                    <a:pt x="160" y="14"/>
                    <a:pt x="160" y="30"/>
                  </a:cubicBezTo>
                  <a:cubicBezTo>
                    <a:pt x="160" y="42"/>
                    <a:pt x="167" y="52"/>
                    <a:pt x="177" y="57"/>
                  </a:cubicBezTo>
                  <a:cubicBezTo>
                    <a:pt x="161" y="103"/>
                    <a:pt x="161" y="103"/>
                    <a:pt x="161" y="103"/>
                  </a:cubicBezTo>
                  <a:cubicBezTo>
                    <a:pt x="159" y="103"/>
                    <a:pt x="157" y="102"/>
                    <a:pt x="155" y="102"/>
                  </a:cubicBezTo>
                  <a:cubicBezTo>
                    <a:pt x="150" y="102"/>
                    <a:pt x="146" y="103"/>
                    <a:pt x="142" y="105"/>
                  </a:cubicBezTo>
                  <a:cubicBezTo>
                    <a:pt x="107" y="68"/>
                    <a:pt x="107" y="68"/>
                    <a:pt x="107" y="68"/>
                  </a:cubicBezTo>
                  <a:cubicBezTo>
                    <a:pt x="108" y="64"/>
                    <a:pt x="109" y="60"/>
                    <a:pt x="109" y="56"/>
                  </a:cubicBezTo>
                  <a:cubicBezTo>
                    <a:pt x="109" y="39"/>
                    <a:pt x="95" y="26"/>
                    <a:pt x="79" y="26"/>
                  </a:cubicBezTo>
                  <a:cubicBezTo>
                    <a:pt x="62" y="26"/>
                    <a:pt x="48" y="39"/>
                    <a:pt x="48" y="56"/>
                  </a:cubicBezTo>
                  <a:cubicBezTo>
                    <a:pt x="48" y="65"/>
                    <a:pt x="52" y="74"/>
                    <a:pt x="59" y="79"/>
                  </a:cubicBezTo>
                  <a:cubicBezTo>
                    <a:pt x="44" y="112"/>
                    <a:pt x="44" y="112"/>
                    <a:pt x="44" y="112"/>
                  </a:cubicBezTo>
                  <a:cubicBezTo>
                    <a:pt x="40" y="110"/>
                    <a:pt x="35" y="109"/>
                    <a:pt x="30" y="109"/>
                  </a:cubicBezTo>
                  <a:cubicBezTo>
                    <a:pt x="14" y="109"/>
                    <a:pt x="0" y="123"/>
                    <a:pt x="0" y="139"/>
                  </a:cubicBezTo>
                  <a:cubicBezTo>
                    <a:pt x="0" y="156"/>
                    <a:pt x="14" y="170"/>
                    <a:pt x="30" y="170"/>
                  </a:cubicBezTo>
                  <a:cubicBezTo>
                    <a:pt x="47" y="170"/>
                    <a:pt x="61" y="156"/>
                    <a:pt x="61" y="139"/>
                  </a:cubicBezTo>
                  <a:cubicBezTo>
                    <a:pt x="61" y="132"/>
                    <a:pt x="58" y="125"/>
                    <a:pt x="54" y="120"/>
                  </a:cubicBezTo>
                  <a:cubicBezTo>
                    <a:pt x="70" y="85"/>
                    <a:pt x="70" y="85"/>
                    <a:pt x="70" y="85"/>
                  </a:cubicBezTo>
                  <a:cubicBezTo>
                    <a:pt x="73" y="86"/>
                    <a:pt x="76" y="86"/>
                    <a:pt x="78" y="86"/>
                  </a:cubicBezTo>
                  <a:cubicBezTo>
                    <a:pt x="86" y="86"/>
                    <a:pt x="93" y="83"/>
                    <a:pt x="99" y="78"/>
                  </a:cubicBezTo>
                  <a:cubicBezTo>
                    <a:pt x="132" y="113"/>
                    <a:pt x="132" y="113"/>
                    <a:pt x="132" y="113"/>
                  </a:cubicBezTo>
                  <a:cubicBezTo>
                    <a:pt x="128" y="118"/>
                    <a:pt x="125" y="125"/>
                    <a:pt x="125" y="132"/>
                  </a:cubicBezTo>
                  <a:cubicBezTo>
                    <a:pt x="125" y="149"/>
                    <a:pt x="139" y="163"/>
                    <a:pt x="156" y="163"/>
                  </a:cubicBezTo>
                  <a:cubicBezTo>
                    <a:pt x="172" y="163"/>
                    <a:pt x="186" y="149"/>
                    <a:pt x="186" y="132"/>
                  </a:cubicBezTo>
                  <a:cubicBezTo>
                    <a:pt x="186" y="122"/>
                    <a:pt x="181" y="113"/>
                    <a:pt x="173" y="108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91" y="60"/>
                    <a:pt x="191" y="60"/>
                    <a:pt x="191" y="60"/>
                  </a:cubicBezTo>
                  <a:cubicBezTo>
                    <a:pt x="207" y="60"/>
                    <a:pt x="221" y="47"/>
                    <a:pt x="221" y="30"/>
                  </a:cubicBezTo>
                  <a:cubicBezTo>
                    <a:pt x="221" y="14"/>
                    <a:pt x="207" y="0"/>
                    <a:pt x="191" y="0"/>
                  </a:cubicBezTo>
                  <a:close/>
                  <a:moveTo>
                    <a:pt x="31" y="157"/>
                  </a:moveTo>
                  <a:cubicBezTo>
                    <a:pt x="21" y="157"/>
                    <a:pt x="13" y="149"/>
                    <a:pt x="13" y="139"/>
                  </a:cubicBezTo>
                  <a:cubicBezTo>
                    <a:pt x="13" y="130"/>
                    <a:pt x="21" y="122"/>
                    <a:pt x="31" y="122"/>
                  </a:cubicBezTo>
                  <a:cubicBezTo>
                    <a:pt x="40" y="122"/>
                    <a:pt x="48" y="130"/>
                    <a:pt x="48" y="139"/>
                  </a:cubicBezTo>
                  <a:cubicBezTo>
                    <a:pt x="48" y="149"/>
                    <a:pt x="40" y="157"/>
                    <a:pt x="31" y="157"/>
                  </a:cubicBezTo>
                  <a:close/>
                  <a:moveTo>
                    <a:pt x="79" y="74"/>
                  </a:moveTo>
                  <a:cubicBezTo>
                    <a:pt x="69" y="74"/>
                    <a:pt x="61" y="66"/>
                    <a:pt x="61" y="56"/>
                  </a:cubicBezTo>
                  <a:cubicBezTo>
                    <a:pt x="61" y="46"/>
                    <a:pt x="69" y="38"/>
                    <a:pt x="79" y="38"/>
                  </a:cubicBezTo>
                  <a:cubicBezTo>
                    <a:pt x="88" y="38"/>
                    <a:pt x="96" y="46"/>
                    <a:pt x="96" y="56"/>
                  </a:cubicBezTo>
                  <a:cubicBezTo>
                    <a:pt x="96" y="66"/>
                    <a:pt x="88" y="74"/>
                    <a:pt x="79" y="74"/>
                  </a:cubicBezTo>
                  <a:close/>
                  <a:moveTo>
                    <a:pt x="156" y="150"/>
                  </a:moveTo>
                  <a:cubicBezTo>
                    <a:pt x="146" y="150"/>
                    <a:pt x="138" y="142"/>
                    <a:pt x="138" y="133"/>
                  </a:cubicBezTo>
                  <a:cubicBezTo>
                    <a:pt x="138" y="123"/>
                    <a:pt x="146" y="115"/>
                    <a:pt x="156" y="115"/>
                  </a:cubicBezTo>
                  <a:cubicBezTo>
                    <a:pt x="165" y="115"/>
                    <a:pt x="173" y="123"/>
                    <a:pt x="173" y="133"/>
                  </a:cubicBezTo>
                  <a:cubicBezTo>
                    <a:pt x="173" y="142"/>
                    <a:pt x="165" y="150"/>
                    <a:pt x="156" y="150"/>
                  </a:cubicBezTo>
                  <a:close/>
                  <a:moveTo>
                    <a:pt x="191" y="48"/>
                  </a:moveTo>
                  <a:cubicBezTo>
                    <a:pt x="181" y="48"/>
                    <a:pt x="173" y="40"/>
                    <a:pt x="173" y="30"/>
                  </a:cubicBezTo>
                  <a:cubicBezTo>
                    <a:pt x="173" y="21"/>
                    <a:pt x="181" y="13"/>
                    <a:pt x="191" y="13"/>
                  </a:cubicBezTo>
                  <a:cubicBezTo>
                    <a:pt x="200" y="13"/>
                    <a:pt x="208" y="21"/>
                    <a:pt x="208" y="30"/>
                  </a:cubicBezTo>
                  <a:cubicBezTo>
                    <a:pt x="208" y="40"/>
                    <a:pt x="200" y="48"/>
                    <a:pt x="191" y="48"/>
                  </a:cubicBezTo>
                  <a:close/>
                  <a:moveTo>
                    <a:pt x="191" y="48"/>
                  </a:moveTo>
                  <a:cubicBezTo>
                    <a:pt x="191" y="48"/>
                    <a:pt x="191" y="48"/>
                    <a:pt x="191" y="48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21" name="TextBox 75"/>
          <p:cNvSpPr txBox="1"/>
          <p:nvPr/>
        </p:nvSpPr>
        <p:spPr bwMode="auto">
          <a:xfrm>
            <a:off x="2758285" y="3457539"/>
            <a:ext cx="1475059" cy="1886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 anchor="ctr" anchorCtr="1">
            <a:normAutofit fontScale="72500"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lvl="1" algn="ctr"/>
            <a:r>
              <a:rPr lang="zh-CN" altLang="en-US" sz="1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简历的筛选</a:t>
            </a:r>
            <a:endParaRPr lang="zh-CN" altLang="en-US" sz="1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Group 64"/>
          <p:cNvGrpSpPr/>
          <p:nvPr/>
        </p:nvGrpSpPr>
        <p:grpSpPr>
          <a:xfrm>
            <a:off x="5261429" y="2472019"/>
            <a:ext cx="878893" cy="878894"/>
            <a:chOff x="7128853" y="3253330"/>
            <a:chExt cx="1318670" cy="1318670"/>
          </a:xfrm>
        </p:grpSpPr>
        <p:sp>
          <p:nvSpPr>
            <p:cNvPr id="59" name="Oval 22"/>
            <p:cNvSpPr/>
            <p:nvPr/>
          </p:nvSpPr>
          <p:spPr bwMode="auto">
            <a:xfrm>
              <a:off x="7128853" y="3253330"/>
              <a:ext cx="1318670" cy="131867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0" name="Oval 14"/>
            <p:cNvSpPr/>
            <p:nvPr/>
          </p:nvSpPr>
          <p:spPr bwMode="auto">
            <a:xfrm>
              <a:off x="7212124" y="3336601"/>
              <a:ext cx="1152128" cy="1152128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61" name="Group 27"/>
            <p:cNvGrpSpPr/>
            <p:nvPr/>
          </p:nvGrpSpPr>
          <p:grpSpPr>
            <a:xfrm>
              <a:off x="7536028" y="3691536"/>
              <a:ext cx="504320" cy="442247"/>
              <a:chOff x="6365875" y="1458913"/>
              <a:chExt cx="619125" cy="542925"/>
            </a:xfrm>
            <a:solidFill>
              <a:schemeClr val="bg1"/>
            </a:solidFill>
          </p:grpSpPr>
          <p:sp>
            <p:nvSpPr>
              <p:cNvPr id="62" name="Freeform: Shape 28"/>
              <p:cNvSpPr/>
              <p:nvPr/>
            </p:nvSpPr>
            <p:spPr bwMode="auto">
              <a:xfrm>
                <a:off x="6365875" y="1846263"/>
                <a:ext cx="619125" cy="1555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95" y="48"/>
                  </a:cxn>
                  <a:cxn ang="0">
                    <a:pos x="390" y="0"/>
                  </a:cxn>
                  <a:cxn ang="0">
                    <a:pos x="390" y="48"/>
                  </a:cxn>
                  <a:cxn ang="0">
                    <a:pos x="195" y="98"/>
                  </a:cxn>
                  <a:cxn ang="0">
                    <a:pos x="0" y="4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390" h="98">
                    <a:moveTo>
                      <a:pt x="0" y="0"/>
                    </a:moveTo>
                    <a:lnTo>
                      <a:pt x="195" y="48"/>
                    </a:lnTo>
                    <a:lnTo>
                      <a:pt x="390" y="0"/>
                    </a:lnTo>
                    <a:lnTo>
                      <a:pt x="390" y="48"/>
                    </a:lnTo>
                    <a:lnTo>
                      <a:pt x="195" y="98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Freeform: Shape 29"/>
              <p:cNvSpPr/>
              <p:nvPr/>
            </p:nvSpPr>
            <p:spPr bwMode="auto">
              <a:xfrm>
                <a:off x="6365875" y="1846263"/>
                <a:ext cx="619125" cy="1555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95" y="48"/>
                  </a:cxn>
                  <a:cxn ang="0">
                    <a:pos x="390" y="0"/>
                  </a:cxn>
                  <a:cxn ang="0">
                    <a:pos x="390" y="48"/>
                  </a:cxn>
                  <a:cxn ang="0">
                    <a:pos x="195" y="98"/>
                  </a:cxn>
                  <a:cxn ang="0">
                    <a:pos x="0" y="4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390" h="98">
                    <a:moveTo>
                      <a:pt x="0" y="0"/>
                    </a:moveTo>
                    <a:lnTo>
                      <a:pt x="195" y="48"/>
                    </a:lnTo>
                    <a:lnTo>
                      <a:pt x="390" y="0"/>
                    </a:lnTo>
                    <a:lnTo>
                      <a:pt x="390" y="48"/>
                    </a:lnTo>
                    <a:lnTo>
                      <a:pt x="195" y="98"/>
                    </a:lnTo>
                    <a:lnTo>
                      <a:pt x="0" y="48"/>
                    </a:lnTo>
                    <a:lnTo>
                      <a:pt x="0" y="0"/>
                    </a:lnTo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Freeform: Shape 30"/>
              <p:cNvSpPr/>
              <p:nvPr/>
            </p:nvSpPr>
            <p:spPr bwMode="auto">
              <a:xfrm>
                <a:off x="6365875" y="1692276"/>
                <a:ext cx="619125" cy="1539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95" y="48"/>
                  </a:cxn>
                  <a:cxn ang="0">
                    <a:pos x="390" y="0"/>
                  </a:cxn>
                  <a:cxn ang="0">
                    <a:pos x="390" y="48"/>
                  </a:cxn>
                  <a:cxn ang="0">
                    <a:pos x="195" y="97"/>
                  </a:cxn>
                  <a:cxn ang="0">
                    <a:pos x="0" y="4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390" h="97">
                    <a:moveTo>
                      <a:pt x="0" y="0"/>
                    </a:moveTo>
                    <a:lnTo>
                      <a:pt x="195" y="48"/>
                    </a:lnTo>
                    <a:lnTo>
                      <a:pt x="390" y="0"/>
                    </a:lnTo>
                    <a:lnTo>
                      <a:pt x="390" y="48"/>
                    </a:lnTo>
                    <a:lnTo>
                      <a:pt x="195" y="97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Freeform: Shape 31"/>
              <p:cNvSpPr/>
              <p:nvPr/>
            </p:nvSpPr>
            <p:spPr bwMode="auto">
              <a:xfrm>
                <a:off x="6365875" y="1692276"/>
                <a:ext cx="619125" cy="1539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95" y="48"/>
                  </a:cxn>
                  <a:cxn ang="0">
                    <a:pos x="390" y="0"/>
                  </a:cxn>
                  <a:cxn ang="0">
                    <a:pos x="390" y="48"/>
                  </a:cxn>
                  <a:cxn ang="0">
                    <a:pos x="195" y="97"/>
                  </a:cxn>
                  <a:cxn ang="0">
                    <a:pos x="0" y="4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390" h="97">
                    <a:moveTo>
                      <a:pt x="0" y="0"/>
                    </a:moveTo>
                    <a:lnTo>
                      <a:pt x="195" y="48"/>
                    </a:lnTo>
                    <a:lnTo>
                      <a:pt x="390" y="0"/>
                    </a:lnTo>
                    <a:lnTo>
                      <a:pt x="390" y="48"/>
                    </a:lnTo>
                    <a:lnTo>
                      <a:pt x="195" y="97"/>
                    </a:lnTo>
                    <a:lnTo>
                      <a:pt x="0" y="48"/>
                    </a:lnTo>
                    <a:lnTo>
                      <a:pt x="0" y="0"/>
                    </a:lnTo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Freeform: Shape 32"/>
              <p:cNvSpPr/>
              <p:nvPr/>
            </p:nvSpPr>
            <p:spPr bwMode="auto">
              <a:xfrm>
                <a:off x="6365875" y="1458913"/>
                <a:ext cx="619125" cy="233363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195" y="0"/>
                  </a:cxn>
                  <a:cxn ang="0">
                    <a:pos x="390" y="48"/>
                  </a:cxn>
                  <a:cxn ang="0">
                    <a:pos x="390" y="96"/>
                  </a:cxn>
                  <a:cxn ang="0">
                    <a:pos x="195" y="147"/>
                  </a:cxn>
                  <a:cxn ang="0">
                    <a:pos x="0" y="96"/>
                  </a:cxn>
                  <a:cxn ang="0">
                    <a:pos x="0" y="48"/>
                  </a:cxn>
                  <a:cxn ang="0">
                    <a:pos x="0" y="48"/>
                  </a:cxn>
                  <a:cxn ang="0">
                    <a:pos x="0" y="48"/>
                  </a:cxn>
                </a:cxnLst>
                <a:rect l="0" t="0" r="r" b="b"/>
                <a:pathLst>
                  <a:path w="390" h="147">
                    <a:moveTo>
                      <a:pt x="0" y="48"/>
                    </a:moveTo>
                    <a:lnTo>
                      <a:pt x="195" y="0"/>
                    </a:lnTo>
                    <a:lnTo>
                      <a:pt x="390" y="48"/>
                    </a:lnTo>
                    <a:lnTo>
                      <a:pt x="390" y="96"/>
                    </a:lnTo>
                    <a:lnTo>
                      <a:pt x="195" y="147"/>
                    </a:lnTo>
                    <a:lnTo>
                      <a:pt x="0" y="96"/>
                    </a:lnTo>
                    <a:lnTo>
                      <a:pt x="0" y="48"/>
                    </a:lnTo>
                    <a:close/>
                    <a:moveTo>
                      <a:pt x="0" y="48"/>
                    </a:moveTo>
                    <a:lnTo>
                      <a:pt x="0" y="4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Freeform: Shape 33"/>
              <p:cNvSpPr/>
              <p:nvPr/>
            </p:nvSpPr>
            <p:spPr bwMode="auto">
              <a:xfrm>
                <a:off x="6365875" y="1458913"/>
                <a:ext cx="619125" cy="233363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195" y="0"/>
                  </a:cxn>
                  <a:cxn ang="0">
                    <a:pos x="390" y="48"/>
                  </a:cxn>
                  <a:cxn ang="0">
                    <a:pos x="390" y="96"/>
                  </a:cxn>
                  <a:cxn ang="0">
                    <a:pos x="195" y="147"/>
                  </a:cxn>
                  <a:cxn ang="0">
                    <a:pos x="0" y="96"/>
                  </a:cxn>
                  <a:cxn ang="0">
                    <a:pos x="0" y="48"/>
                  </a:cxn>
                  <a:cxn ang="0">
                    <a:pos x="0" y="48"/>
                  </a:cxn>
                  <a:cxn ang="0">
                    <a:pos x="0" y="48"/>
                  </a:cxn>
                </a:cxnLst>
                <a:rect l="0" t="0" r="r" b="b"/>
                <a:pathLst>
                  <a:path w="390" h="147">
                    <a:moveTo>
                      <a:pt x="0" y="48"/>
                    </a:moveTo>
                    <a:lnTo>
                      <a:pt x="195" y="0"/>
                    </a:lnTo>
                    <a:lnTo>
                      <a:pt x="390" y="48"/>
                    </a:lnTo>
                    <a:lnTo>
                      <a:pt x="390" y="96"/>
                    </a:lnTo>
                    <a:lnTo>
                      <a:pt x="195" y="147"/>
                    </a:lnTo>
                    <a:lnTo>
                      <a:pt x="0" y="96"/>
                    </a:lnTo>
                    <a:lnTo>
                      <a:pt x="0" y="48"/>
                    </a:lnTo>
                    <a:moveTo>
                      <a:pt x="0" y="48"/>
                    </a:moveTo>
                    <a:lnTo>
                      <a:pt x="0" y="48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</p:grpSp>
      <p:sp>
        <p:nvSpPr>
          <p:cNvPr id="19" name="TextBox 73"/>
          <p:cNvSpPr txBox="1"/>
          <p:nvPr/>
        </p:nvSpPr>
        <p:spPr bwMode="auto">
          <a:xfrm>
            <a:off x="5002252" y="3457539"/>
            <a:ext cx="1475059" cy="1886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 anchor="ctr" anchorCtr="1">
            <a:normAutofit fontScale="72500"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lvl="1" algn="ctr"/>
            <a:r>
              <a:rPr lang="zh-CN" altLang="en-US" sz="1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简历的制作</a:t>
            </a:r>
            <a:endParaRPr lang="zh-CN" altLang="en-US" sz="1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Group 65"/>
          <p:cNvGrpSpPr/>
          <p:nvPr/>
        </p:nvGrpSpPr>
        <p:grpSpPr>
          <a:xfrm>
            <a:off x="6685610" y="1472484"/>
            <a:ext cx="878893" cy="878894"/>
            <a:chOff x="9265659" y="1753653"/>
            <a:chExt cx="1318670" cy="1318670"/>
          </a:xfrm>
        </p:grpSpPr>
        <p:sp>
          <p:nvSpPr>
            <p:cNvPr id="31" name="Oval 20"/>
            <p:cNvSpPr/>
            <p:nvPr/>
          </p:nvSpPr>
          <p:spPr bwMode="auto">
            <a:xfrm>
              <a:off x="9265659" y="1753653"/>
              <a:ext cx="1318670" cy="131867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2" name="Oval 12"/>
            <p:cNvSpPr/>
            <p:nvPr/>
          </p:nvSpPr>
          <p:spPr bwMode="auto">
            <a:xfrm>
              <a:off x="9348930" y="1836924"/>
              <a:ext cx="1152128" cy="1152128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33" name="Group 34"/>
            <p:cNvGrpSpPr/>
            <p:nvPr/>
          </p:nvGrpSpPr>
          <p:grpSpPr>
            <a:xfrm>
              <a:off x="9646749" y="2134749"/>
              <a:ext cx="556492" cy="556494"/>
              <a:chOff x="6365875" y="2117725"/>
              <a:chExt cx="711201" cy="711201"/>
            </a:xfrm>
            <a:solidFill>
              <a:schemeClr val="bg1"/>
            </a:solidFill>
          </p:grpSpPr>
          <p:sp>
            <p:nvSpPr>
              <p:cNvPr id="34" name="Freeform: Shape 35"/>
              <p:cNvSpPr/>
              <p:nvPr/>
            </p:nvSpPr>
            <p:spPr bwMode="auto">
              <a:xfrm>
                <a:off x="6861175" y="2117725"/>
                <a:ext cx="19050" cy="82550"/>
              </a:xfrm>
              <a:custGeom>
                <a:avLst/>
                <a:gdLst/>
                <a:ahLst/>
                <a:cxnLst>
                  <a:cxn ang="0">
                    <a:pos x="3" y="22"/>
                  </a:cxn>
                  <a:cxn ang="0">
                    <a:pos x="5" y="19"/>
                  </a:cxn>
                  <a:cxn ang="0">
                    <a:pos x="5" y="3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0" y="19"/>
                  </a:cxn>
                  <a:cxn ang="0">
                    <a:pos x="3" y="22"/>
                  </a:cxn>
                  <a:cxn ang="0">
                    <a:pos x="3" y="22"/>
                  </a:cxn>
                  <a:cxn ang="0">
                    <a:pos x="3" y="22"/>
                  </a:cxn>
                </a:cxnLst>
                <a:rect l="0" t="0" r="r" b="b"/>
                <a:pathLst>
                  <a:path w="5" h="22">
                    <a:moveTo>
                      <a:pt x="3" y="22"/>
                    </a:moveTo>
                    <a:cubicBezTo>
                      <a:pt x="4" y="22"/>
                      <a:pt x="5" y="21"/>
                      <a:pt x="5" y="19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1"/>
                      <a:pt x="4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1"/>
                      <a:pt x="1" y="22"/>
                      <a:pt x="3" y="22"/>
                    </a:cubicBezTo>
                    <a:close/>
                    <a:moveTo>
                      <a:pt x="3" y="22"/>
                    </a:moveTo>
                    <a:cubicBezTo>
                      <a:pt x="3" y="22"/>
                      <a:pt x="3" y="22"/>
                      <a:pt x="3" y="22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Freeform: Shape 36"/>
              <p:cNvSpPr/>
              <p:nvPr/>
            </p:nvSpPr>
            <p:spPr bwMode="auto">
              <a:xfrm>
                <a:off x="6804025" y="2117725"/>
                <a:ext cx="19050" cy="82550"/>
              </a:xfrm>
              <a:custGeom>
                <a:avLst/>
                <a:gdLst/>
                <a:ahLst/>
                <a:cxnLst>
                  <a:cxn ang="0">
                    <a:pos x="2" y="22"/>
                  </a:cxn>
                  <a:cxn ang="0">
                    <a:pos x="5" y="19"/>
                  </a:cxn>
                  <a:cxn ang="0">
                    <a:pos x="5" y="3"/>
                  </a:cxn>
                  <a:cxn ang="0">
                    <a:pos x="2" y="0"/>
                  </a:cxn>
                  <a:cxn ang="0">
                    <a:pos x="0" y="3"/>
                  </a:cxn>
                  <a:cxn ang="0">
                    <a:pos x="0" y="19"/>
                  </a:cxn>
                  <a:cxn ang="0">
                    <a:pos x="2" y="22"/>
                  </a:cxn>
                  <a:cxn ang="0">
                    <a:pos x="2" y="22"/>
                  </a:cxn>
                  <a:cxn ang="0">
                    <a:pos x="2" y="22"/>
                  </a:cxn>
                </a:cxnLst>
                <a:rect l="0" t="0" r="r" b="b"/>
                <a:pathLst>
                  <a:path w="5" h="22">
                    <a:moveTo>
                      <a:pt x="2" y="22"/>
                    </a:moveTo>
                    <a:cubicBezTo>
                      <a:pt x="4" y="22"/>
                      <a:pt x="5" y="21"/>
                      <a:pt x="5" y="19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1"/>
                      <a:pt x="4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1"/>
                      <a:pt x="1" y="22"/>
                      <a:pt x="2" y="22"/>
                    </a:cubicBezTo>
                    <a:close/>
                    <a:moveTo>
                      <a:pt x="2" y="22"/>
                    </a:moveTo>
                    <a:cubicBezTo>
                      <a:pt x="2" y="22"/>
                      <a:pt x="2" y="22"/>
                      <a:pt x="2" y="22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Freeform: Shape 37"/>
              <p:cNvSpPr/>
              <p:nvPr/>
            </p:nvSpPr>
            <p:spPr bwMode="auto">
              <a:xfrm>
                <a:off x="6742113" y="2117725"/>
                <a:ext cx="23813" cy="82550"/>
              </a:xfrm>
              <a:custGeom>
                <a:avLst/>
                <a:gdLst/>
                <a:ahLst/>
                <a:cxnLst>
                  <a:cxn ang="0">
                    <a:pos x="3" y="22"/>
                  </a:cxn>
                  <a:cxn ang="0">
                    <a:pos x="6" y="19"/>
                  </a:cxn>
                  <a:cxn ang="0">
                    <a:pos x="6" y="3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0" y="19"/>
                  </a:cxn>
                  <a:cxn ang="0">
                    <a:pos x="3" y="22"/>
                  </a:cxn>
                  <a:cxn ang="0">
                    <a:pos x="3" y="22"/>
                  </a:cxn>
                  <a:cxn ang="0">
                    <a:pos x="3" y="22"/>
                  </a:cxn>
                </a:cxnLst>
                <a:rect l="0" t="0" r="r" b="b"/>
                <a:pathLst>
                  <a:path w="6" h="22">
                    <a:moveTo>
                      <a:pt x="3" y="22"/>
                    </a:moveTo>
                    <a:cubicBezTo>
                      <a:pt x="5" y="22"/>
                      <a:pt x="6" y="21"/>
                      <a:pt x="6" y="19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1"/>
                      <a:pt x="5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1"/>
                      <a:pt x="1" y="22"/>
                      <a:pt x="3" y="22"/>
                    </a:cubicBezTo>
                    <a:close/>
                    <a:moveTo>
                      <a:pt x="3" y="22"/>
                    </a:moveTo>
                    <a:cubicBezTo>
                      <a:pt x="3" y="22"/>
                      <a:pt x="3" y="22"/>
                      <a:pt x="3" y="22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Freeform: Shape 38"/>
              <p:cNvSpPr/>
              <p:nvPr/>
            </p:nvSpPr>
            <p:spPr bwMode="auto">
              <a:xfrm>
                <a:off x="6684963" y="2117725"/>
                <a:ext cx="23813" cy="82550"/>
              </a:xfrm>
              <a:custGeom>
                <a:avLst/>
                <a:gdLst/>
                <a:ahLst/>
                <a:cxnLst>
                  <a:cxn ang="0">
                    <a:pos x="3" y="22"/>
                  </a:cxn>
                  <a:cxn ang="0">
                    <a:pos x="6" y="19"/>
                  </a:cxn>
                  <a:cxn ang="0">
                    <a:pos x="6" y="3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0" y="19"/>
                  </a:cxn>
                  <a:cxn ang="0">
                    <a:pos x="3" y="22"/>
                  </a:cxn>
                  <a:cxn ang="0">
                    <a:pos x="3" y="22"/>
                  </a:cxn>
                  <a:cxn ang="0">
                    <a:pos x="3" y="22"/>
                  </a:cxn>
                </a:cxnLst>
                <a:rect l="0" t="0" r="r" b="b"/>
                <a:pathLst>
                  <a:path w="6" h="22">
                    <a:moveTo>
                      <a:pt x="3" y="22"/>
                    </a:moveTo>
                    <a:cubicBezTo>
                      <a:pt x="4" y="22"/>
                      <a:pt x="6" y="21"/>
                      <a:pt x="6" y="19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1"/>
                      <a:pt x="4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1"/>
                      <a:pt x="1" y="22"/>
                      <a:pt x="3" y="22"/>
                    </a:cubicBezTo>
                    <a:close/>
                    <a:moveTo>
                      <a:pt x="3" y="22"/>
                    </a:moveTo>
                    <a:cubicBezTo>
                      <a:pt x="3" y="22"/>
                      <a:pt x="3" y="22"/>
                      <a:pt x="3" y="22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Freeform: Shape 39"/>
              <p:cNvSpPr/>
              <p:nvPr/>
            </p:nvSpPr>
            <p:spPr bwMode="auto">
              <a:xfrm>
                <a:off x="6632575" y="2117725"/>
                <a:ext cx="22225" cy="82550"/>
              </a:xfrm>
              <a:custGeom>
                <a:avLst/>
                <a:gdLst/>
                <a:ahLst/>
                <a:cxnLst>
                  <a:cxn ang="0">
                    <a:pos x="3" y="22"/>
                  </a:cxn>
                  <a:cxn ang="0">
                    <a:pos x="6" y="19"/>
                  </a:cxn>
                  <a:cxn ang="0">
                    <a:pos x="6" y="3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0" y="19"/>
                  </a:cxn>
                  <a:cxn ang="0">
                    <a:pos x="3" y="22"/>
                  </a:cxn>
                  <a:cxn ang="0">
                    <a:pos x="3" y="22"/>
                  </a:cxn>
                  <a:cxn ang="0">
                    <a:pos x="3" y="22"/>
                  </a:cxn>
                </a:cxnLst>
                <a:rect l="0" t="0" r="r" b="b"/>
                <a:pathLst>
                  <a:path w="6" h="22">
                    <a:moveTo>
                      <a:pt x="3" y="22"/>
                    </a:moveTo>
                    <a:cubicBezTo>
                      <a:pt x="4" y="22"/>
                      <a:pt x="6" y="21"/>
                      <a:pt x="6" y="19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1"/>
                      <a:pt x="4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1"/>
                      <a:pt x="1" y="22"/>
                      <a:pt x="3" y="22"/>
                    </a:cubicBezTo>
                    <a:close/>
                    <a:moveTo>
                      <a:pt x="3" y="22"/>
                    </a:moveTo>
                    <a:cubicBezTo>
                      <a:pt x="3" y="22"/>
                      <a:pt x="3" y="22"/>
                      <a:pt x="3" y="22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Freeform: Shape 40"/>
              <p:cNvSpPr/>
              <p:nvPr/>
            </p:nvSpPr>
            <p:spPr bwMode="auto">
              <a:xfrm>
                <a:off x="6575425" y="2117725"/>
                <a:ext cx="19050" cy="82550"/>
              </a:xfrm>
              <a:custGeom>
                <a:avLst/>
                <a:gdLst/>
                <a:ahLst/>
                <a:cxnLst>
                  <a:cxn ang="0">
                    <a:pos x="3" y="22"/>
                  </a:cxn>
                  <a:cxn ang="0">
                    <a:pos x="5" y="19"/>
                  </a:cxn>
                  <a:cxn ang="0">
                    <a:pos x="5" y="3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0" y="19"/>
                  </a:cxn>
                  <a:cxn ang="0">
                    <a:pos x="3" y="22"/>
                  </a:cxn>
                  <a:cxn ang="0">
                    <a:pos x="3" y="22"/>
                  </a:cxn>
                  <a:cxn ang="0">
                    <a:pos x="3" y="22"/>
                  </a:cxn>
                </a:cxnLst>
                <a:rect l="0" t="0" r="r" b="b"/>
                <a:pathLst>
                  <a:path w="5" h="22">
                    <a:moveTo>
                      <a:pt x="3" y="22"/>
                    </a:moveTo>
                    <a:cubicBezTo>
                      <a:pt x="4" y="22"/>
                      <a:pt x="5" y="21"/>
                      <a:pt x="5" y="19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1"/>
                      <a:pt x="4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1"/>
                      <a:pt x="1" y="22"/>
                      <a:pt x="3" y="22"/>
                    </a:cubicBezTo>
                    <a:close/>
                    <a:moveTo>
                      <a:pt x="3" y="22"/>
                    </a:moveTo>
                    <a:cubicBezTo>
                      <a:pt x="3" y="22"/>
                      <a:pt x="3" y="22"/>
                      <a:pt x="3" y="22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Freeform: Shape 41"/>
              <p:cNvSpPr/>
              <p:nvPr/>
            </p:nvSpPr>
            <p:spPr bwMode="auto">
              <a:xfrm>
                <a:off x="6365875" y="2311400"/>
                <a:ext cx="84138" cy="19050"/>
              </a:xfrm>
              <a:custGeom>
                <a:avLst/>
                <a:gdLst/>
                <a:ahLst/>
                <a:cxnLst>
                  <a:cxn ang="0">
                    <a:pos x="19" y="0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3" y="5"/>
                  </a:cxn>
                  <a:cxn ang="0">
                    <a:pos x="19" y="5"/>
                  </a:cxn>
                  <a:cxn ang="0">
                    <a:pos x="22" y="3"/>
                  </a:cxn>
                  <a:cxn ang="0">
                    <a:pos x="19" y="0"/>
                  </a:cxn>
                  <a:cxn ang="0">
                    <a:pos x="19" y="0"/>
                  </a:cxn>
                  <a:cxn ang="0">
                    <a:pos x="19" y="0"/>
                  </a:cxn>
                </a:cxnLst>
                <a:rect l="0" t="0" r="r" b="b"/>
                <a:pathLst>
                  <a:path w="22" h="5">
                    <a:moveTo>
                      <a:pt x="19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3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21" y="5"/>
                      <a:pt x="22" y="4"/>
                      <a:pt x="22" y="3"/>
                    </a:cubicBezTo>
                    <a:cubicBezTo>
                      <a:pt x="22" y="1"/>
                      <a:pt x="21" y="0"/>
                      <a:pt x="19" y="0"/>
                    </a:cubicBezTo>
                    <a:close/>
                    <a:moveTo>
                      <a:pt x="19" y="0"/>
                    </a:moveTo>
                    <a:cubicBezTo>
                      <a:pt x="19" y="0"/>
                      <a:pt x="19" y="0"/>
                      <a:pt x="19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Freeform: Shape 42"/>
              <p:cNvSpPr/>
              <p:nvPr/>
            </p:nvSpPr>
            <p:spPr bwMode="auto">
              <a:xfrm>
                <a:off x="6365875" y="2368550"/>
                <a:ext cx="84138" cy="22225"/>
              </a:xfrm>
              <a:custGeom>
                <a:avLst/>
                <a:gdLst/>
                <a:ahLst/>
                <a:cxnLst>
                  <a:cxn ang="0">
                    <a:pos x="19" y="0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3" y="6"/>
                  </a:cxn>
                  <a:cxn ang="0">
                    <a:pos x="19" y="6"/>
                  </a:cxn>
                  <a:cxn ang="0">
                    <a:pos x="22" y="3"/>
                  </a:cxn>
                  <a:cxn ang="0">
                    <a:pos x="19" y="0"/>
                  </a:cxn>
                  <a:cxn ang="0">
                    <a:pos x="19" y="0"/>
                  </a:cxn>
                  <a:cxn ang="0">
                    <a:pos x="19" y="0"/>
                  </a:cxn>
                </a:cxnLst>
                <a:rect l="0" t="0" r="r" b="b"/>
                <a:pathLst>
                  <a:path w="22" h="6">
                    <a:moveTo>
                      <a:pt x="19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6"/>
                      <a:pt x="3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1" y="6"/>
                      <a:pt x="22" y="4"/>
                      <a:pt x="22" y="3"/>
                    </a:cubicBezTo>
                    <a:cubicBezTo>
                      <a:pt x="22" y="1"/>
                      <a:pt x="21" y="0"/>
                      <a:pt x="19" y="0"/>
                    </a:cubicBezTo>
                    <a:close/>
                    <a:moveTo>
                      <a:pt x="19" y="0"/>
                    </a:moveTo>
                    <a:cubicBezTo>
                      <a:pt x="19" y="0"/>
                      <a:pt x="19" y="0"/>
                      <a:pt x="19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Freeform: Shape 43"/>
              <p:cNvSpPr/>
              <p:nvPr/>
            </p:nvSpPr>
            <p:spPr bwMode="auto">
              <a:xfrm>
                <a:off x="6365875" y="2428875"/>
                <a:ext cx="84138" cy="19050"/>
              </a:xfrm>
              <a:custGeom>
                <a:avLst/>
                <a:gdLst/>
                <a:ahLst/>
                <a:cxnLst>
                  <a:cxn ang="0">
                    <a:pos x="19" y="0"/>
                  </a:cxn>
                  <a:cxn ang="0">
                    <a:pos x="3" y="0"/>
                  </a:cxn>
                  <a:cxn ang="0">
                    <a:pos x="0" y="2"/>
                  </a:cxn>
                  <a:cxn ang="0">
                    <a:pos x="3" y="5"/>
                  </a:cxn>
                  <a:cxn ang="0">
                    <a:pos x="19" y="5"/>
                  </a:cxn>
                  <a:cxn ang="0">
                    <a:pos x="22" y="2"/>
                  </a:cxn>
                  <a:cxn ang="0">
                    <a:pos x="19" y="0"/>
                  </a:cxn>
                  <a:cxn ang="0">
                    <a:pos x="19" y="0"/>
                  </a:cxn>
                  <a:cxn ang="0">
                    <a:pos x="19" y="0"/>
                  </a:cxn>
                </a:cxnLst>
                <a:rect l="0" t="0" r="r" b="b"/>
                <a:pathLst>
                  <a:path w="22" h="5">
                    <a:moveTo>
                      <a:pt x="19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4"/>
                      <a:pt x="1" y="5"/>
                      <a:pt x="3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21" y="5"/>
                      <a:pt x="22" y="4"/>
                      <a:pt x="22" y="2"/>
                    </a:cubicBezTo>
                    <a:cubicBezTo>
                      <a:pt x="22" y="1"/>
                      <a:pt x="21" y="0"/>
                      <a:pt x="19" y="0"/>
                    </a:cubicBezTo>
                    <a:close/>
                    <a:moveTo>
                      <a:pt x="19" y="0"/>
                    </a:moveTo>
                    <a:cubicBezTo>
                      <a:pt x="19" y="0"/>
                      <a:pt x="19" y="0"/>
                      <a:pt x="19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Freeform: Shape 44"/>
              <p:cNvSpPr/>
              <p:nvPr/>
            </p:nvSpPr>
            <p:spPr bwMode="auto">
              <a:xfrm>
                <a:off x="6365875" y="2486025"/>
                <a:ext cx="84138" cy="19050"/>
              </a:xfrm>
              <a:custGeom>
                <a:avLst/>
                <a:gdLst/>
                <a:ahLst/>
                <a:cxnLst>
                  <a:cxn ang="0">
                    <a:pos x="19" y="0"/>
                  </a:cxn>
                  <a:cxn ang="0">
                    <a:pos x="3" y="0"/>
                  </a:cxn>
                  <a:cxn ang="0">
                    <a:pos x="0" y="2"/>
                  </a:cxn>
                  <a:cxn ang="0">
                    <a:pos x="3" y="5"/>
                  </a:cxn>
                  <a:cxn ang="0">
                    <a:pos x="19" y="5"/>
                  </a:cxn>
                  <a:cxn ang="0">
                    <a:pos x="22" y="2"/>
                  </a:cxn>
                  <a:cxn ang="0">
                    <a:pos x="19" y="0"/>
                  </a:cxn>
                  <a:cxn ang="0">
                    <a:pos x="19" y="0"/>
                  </a:cxn>
                  <a:cxn ang="0">
                    <a:pos x="19" y="0"/>
                  </a:cxn>
                </a:cxnLst>
                <a:rect l="0" t="0" r="r" b="b"/>
                <a:pathLst>
                  <a:path w="22" h="5">
                    <a:moveTo>
                      <a:pt x="19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4"/>
                      <a:pt x="1" y="5"/>
                      <a:pt x="3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21" y="5"/>
                      <a:pt x="22" y="4"/>
                      <a:pt x="22" y="2"/>
                    </a:cubicBezTo>
                    <a:cubicBezTo>
                      <a:pt x="22" y="1"/>
                      <a:pt x="21" y="0"/>
                      <a:pt x="19" y="0"/>
                    </a:cubicBezTo>
                    <a:close/>
                    <a:moveTo>
                      <a:pt x="19" y="0"/>
                    </a:moveTo>
                    <a:cubicBezTo>
                      <a:pt x="19" y="0"/>
                      <a:pt x="19" y="0"/>
                      <a:pt x="19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Freeform: Shape 45"/>
              <p:cNvSpPr/>
              <p:nvPr/>
            </p:nvSpPr>
            <p:spPr bwMode="auto">
              <a:xfrm>
                <a:off x="6365875" y="2540000"/>
                <a:ext cx="84138" cy="19050"/>
              </a:xfrm>
              <a:custGeom>
                <a:avLst/>
                <a:gdLst/>
                <a:ahLst/>
                <a:cxnLst>
                  <a:cxn ang="0">
                    <a:pos x="19" y="0"/>
                  </a:cxn>
                  <a:cxn ang="0">
                    <a:pos x="3" y="0"/>
                  </a:cxn>
                  <a:cxn ang="0">
                    <a:pos x="0" y="2"/>
                  </a:cxn>
                  <a:cxn ang="0">
                    <a:pos x="3" y="5"/>
                  </a:cxn>
                  <a:cxn ang="0">
                    <a:pos x="19" y="5"/>
                  </a:cxn>
                  <a:cxn ang="0">
                    <a:pos x="22" y="2"/>
                  </a:cxn>
                  <a:cxn ang="0">
                    <a:pos x="19" y="0"/>
                  </a:cxn>
                  <a:cxn ang="0">
                    <a:pos x="19" y="0"/>
                  </a:cxn>
                  <a:cxn ang="0">
                    <a:pos x="19" y="0"/>
                  </a:cxn>
                </a:cxnLst>
                <a:rect l="0" t="0" r="r" b="b"/>
                <a:pathLst>
                  <a:path w="22" h="5">
                    <a:moveTo>
                      <a:pt x="19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4"/>
                      <a:pt x="1" y="5"/>
                      <a:pt x="3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21" y="5"/>
                      <a:pt x="22" y="4"/>
                      <a:pt x="22" y="2"/>
                    </a:cubicBezTo>
                    <a:cubicBezTo>
                      <a:pt x="22" y="1"/>
                      <a:pt x="21" y="0"/>
                      <a:pt x="19" y="0"/>
                    </a:cubicBezTo>
                    <a:close/>
                    <a:moveTo>
                      <a:pt x="19" y="0"/>
                    </a:moveTo>
                    <a:cubicBezTo>
                      <a:pt x="19" y="0"/>
                      <a:pt x="19" y="0"/>
                      <a:pt x="19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Freeform: Shape 46"/>
              <p:cNvSpPr/>
              <p:nvPr/>
            </p:nvSpPr>
            <p:spPr bwMode="auto">
              <a:xfrm>
                <a:off x="6365875" y="2597150"/>
                <a:ext cx="84138" cy="19050"/>
              </a:xfrm>
              <a:custGeom>
                <a:avLst/>
                <a:gdLst/>
                <a:ahLst/>
                <a:cxnLst>
                  <a:cxn ang="0">
                    <a:pos x="19" y="0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3" y="5"/>
                  </a:cxn>
                  <a:cxn ang="0">
                    <a:pos x="19" y="5"/>
                  </a:cxn>
                  <a:cxn ang="0">
                    <a:pos x="22" y="3"/>
                  </a:cxn>
                  <a:cxn ang="0">
                    <a:pos x="19" y="0"/>
                  </a:cxn>
                  <a:cxn ang="0">
                    <a:pos x="19" y="0"/>
                  </a:cxn>
                  <a:cxn ang="0">
                    <a:pos x="19" y="0"/>
                  </a:cxn>
                </a:cxnLst>
                <a:rect l="0" t="0" r="r" b="b"/>
                <a:pathLst>
                  <a:path w="22" h="5">
                    <a:moveTo>
                      <a:pt x="19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3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21" y="5"/>
                      <a:pt x="22" y="4"/>
                      <a:pt x="22" y="3"/>
                    </a:cubicBezTo>
                    <a:cubicBezTo>
                      <a:pt x="22" y="1"/>
                      <a:pt x="21" y="0"/>
                      <a:pt x="19" y="0"/>
                    </a:cubicBezTo>
                    <a:close/>
                    <a:moveTo>
                      <a:pt x="19" y="0"/>
                    </a:moveTo>
                    <a:cubicBezTo>
                      <a:pt x="19" y="0"/>
                      <a:pt x="19" y="0"/>
                      <a:pt x="19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Freeform: Shape 47"/>
              <p:cNvSpPr/>
              <p:nvPr/>
            </p:nvSpPr>
            <p:spPr bwMode="auto">
              <a:xfrm>
                <a:off x="6861175" y="2741613"/>
                <a:ext cx="19050" cy="8731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3"/>
                  </a:cxn>
                  <a:cxn ang="0">
                    <a:pos x="0" y="20"/>
                  </a:cxn>
                  <a:cxn ang="0">
                    <a:pos x="3" y="23"/>
                  </a:cxn>
                  <a:cxn ang="0">
                    <a:pos x="5" y="20"/>
                  </a:cxn>
                  <a:cxn ang="0">
                    <a:pos x="5" y="3"/>
                  </a:cxn>
                  <a:cxn ang="0">
                    <a:pos x="3" y="0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5" h="23">
                    <a:moveTo>
                      <a:pt x="3" y="0"/>
                    </a:moveTo>
                    <a:cubicBezTo>
                      <a:pt x="1" y="0"/>
                      <a:pt x="0" y="2"/>
                      <a:pt x="0" y="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3"/>
                      <a:pt x="3" y="23"/>
                    </a:cubicBezTo>
                    <a:cubicBezTo>
                      <a:pt x="4" y="23"/>
                      <a:pt x="5" y="21"/>
                      <a:pt x="5" y="20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4" y="0"/>
                      <a:pt x="3" y="0"/>
                    </a:cubicBezTo>
                    <a:close/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Freeform: Shape 48"/>
              <p:cNvSpPr/>
              <p:nvPr/>
            </p:nvSpPr>
            <p:spPr bwMode="auto">
              <a:xfrm>
                <a:off x="6804025" y="2741613"/>
                <a:ext cx="19050" cy="8731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3"/>
                  </a:cxn>
                  <a:cxn ang="0">
                    <a:pos x="0" y="20"/>
                  </a:cxn>
                  <a:cxn ang="0">
                    <a:pos x="2" y="23"/>
                  </a:cxn>
                  <a:cxn ang="0">
                    <a:pos x="5" y="20"/>
                  </a:cxn>
                  <a:cxn ang="0">
                    <a:pos x="5" y="3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5" h="23">
                    <a:moveTo>
                      <a:pt x="2" y="0"/>
                    </a:moveTo>
                    <a:cubicBezTo>
                      <a:pt x="1" y="0"/>
                      <a:pt x="0" y="2"/>
                      <a:pt x="0" y="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3"/>
                      <a:pt x="2" y="23"/>
                    </a:cubicBezTo>
                    <a:cubicBezTo>
                      <a:pt x="4" y="23"/>
                      <a:pt x="5" y="21"/>
                      <a:pt x="5" y="20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4" y="0"/>
                      <a:pt x="2" y="0"/>
                    </a:cubicBezTo>
                    <a:close/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Freeform: Shape 49"/>
              <p:cNvSpPr/>
              <p:nvPr/>
            </p:nvSpPr>
            <p:spPr bwMode="auto">
              <a:xfrm>
                <a:off x="6742113" y="2741613"/>
                <a:ext cx="23813" cy="8731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3"/>
                  </a:cxn>
                  <a:cxn ang="0">
                    <a:pos x="0" y="20"/>
                  </a:cxn>
                  <a:cxn ang="0">
                    <a:pos x="3" y="23"/>
                  </a:cxn>
                  <a:cxn ang="0">
                    <a:pos x="6" y="20"/>
                  </a:cxn>
                  <a:cxn ang="0">
                    <a:pos x="6" y="3"/>
                  </a:cxn>
                  <a:cxn ang="0">
                    <a:pos x="3" y="0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6" h="23">
                    <a:moveTo>
                      <a:pt x="3" y="0"/>
                    </a:moveTo>
                    <a:cubicBezTo>
                      <a:pt x="1" y="0"/>
                      <a:pt x="0" y="2"/>
                      <a:pt x="0" y="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3"/>
                      <a:pt x="3" y="23"/>
                    </a:cubicBezTo>
                    <a:cubicBezTo>
                      <a:pt x="5" y="23"/>
                      <a:pt x="6" y="21"/>
                      <a:pt x="6" y="20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5" y="0"/>
                      <a:pt x="3" y="0"/>
                    </a:cubicBezTo>
                    <a:close/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Freeform: Shape 50"/>
              <p:cNvSpPr/>
              <p:nvPr/>
            </p:nvSpPr>
            <p:spPr bwMode="auto">
              <a:xfrm>
                <a:off x="6684963" y="2741613"/>
                <a:ext cx="23813" cy="8731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3"/>
                  </a:cxn>
                  <a:cxn ang="0">
                    <a:pos x="0" y="20"/>
                  </a:cxn>
                  <a:cxn ang="0">
                    <a:pos x="3" y="23"/>
                  </a:cxn>
                  <a:cxn ang="0">
                    <a:pos x="6" y="20"/>
                  </a:cxn>
                  <a:cxn ang="0">
                    <a:pos x="6" y="3"/>
                  </a:cxn>
                  <a:cxn ang="0">
                    <a:pos x="3" y="0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6" h="23">
                    <a:moveTo>
                      <a:pt x="3" y="0"/>
                    </a:moveTo>
                    <a:cubicBezTo>
                      <a:pt x="1" y="0"/>
                      <a:pt x="0" y="2"/>
                      <a:pt x="0" y="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3"/>
                      <a:pt x="3" y="23"/>
                    </a:cubicBezTo>
                    <a:cubicBezTo>
                      <a:pt x="4" y="23"/>
                      <a:pt x="6" y="21"/>
                      <a:pt x="6" y="20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4" y="0"/>
                      <a:pt x="3" y="0"/>
                    </a:cubicBezTo>
                    <a:close/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Freeform: Shape 51"/>
              <p:cNvSpPr/>
              <p:nvPr/>
            </p:nvSpPr>
            <p:spPr bwMode="auto">
              <a:xfrm>
                <a:off x="6632575" y="2741613"/>
                <a:ext cx="22225" cy="8731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3"/>
                  </a:cxn>
                  <a:cxn ang="0">
                    <a:pos x="0" y="20"/>
                  </a:cxn>
                  <a:cxn ang="0">
                    <a:pos x="3" y="23"/>
                  </a:cxn>
                  <a:cxn ang="0">
                    <a:pos x="6" y="20"/>
                  </a:cxn>
                  <a:cxn ang="0">
                    <a:pos x="6" y="3"/>
                  </a:cxn>
                  <a:cxn ang="0">
                    <a:pos x="3" y="0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6" h="23">
                    <a:moveTo>
                      <a:pt x="3" y="0"/>
                    </a:moveTo>
                    <a:cubicBezTo>
                      <a:pt x="1" y="0"/>
                      <a:pt x="0" y="2"/>
                      <a:pt x="0" y="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3"/>
                      <a:pt x="3" y="23"/>
                    </a:cubicBezTo>
                    <a:cubicBezTo>
                      <a:pt x="4" y="23"/>
                      <a:pt x="6" y="21"/>
                      <a:pt x="6" y="20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4" y="0"/>
                      <a:pt x="3" y="0"/>
                    </a:cubicBezTo>
                    <a:close/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Freeform: Shape 52"/>
              <p:cNvSpPr/>
              <p:nvPr/>
            </p:nvSpPr>
            <p:spPr bwMode="auto">
              <a:xfrm>
                <a:off x="6575425" y="2741613"/>
                <a:ext cx="19050" cy="8731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3"/>
                  </a:cxn>
                  <a:cxn ang="0">
                    <a:pos x="0" y="20"/>
                  </a:cxn>
                  <a:cxn ang="0">
                    <a:pos x="3" y="23"/>
                  </a:cxn>
                  <a:cxn ang="0">
                    <a:pos x="5" y="20"/>
                  </a:cxn>
                  <a:cxn ang="0">
                    <a:pos x="5" y="3"/>
                  </a:cxn>
                  <a:cxn ang="0">
                    <a:pos x="3" y="0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5" h="23">
                    <a:moveTo>
                      <a:pt x="3" y="0"/>
                    </a:moveTo>
                    <a:cubicBezTo>
                      <a:pt x="1" y="0"/>
                      <a:pt x="0" y="2"/>
                      <a:pt x="0" y="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3"/>
                      <a:pt x="3" y="23"/>
                    </a:cubicBezTo>
                    <a:cubicBezTo>
                      <a:pt x="4" y="23"/>
                      <a:pt x="5" y="21"/>
                      <a:pt x="5" y="20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4" y="0"/>
                      <a:pt x="3" y="0"/>
                    </a:cubicBezTo>
                    <a:close/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Freeform: Shape 53"/>
              <p:cNvSpPr/>
              <p:nvPr/>
            </p:nvSpPr>
            <p:spPr bwMode="auto">
              <a:xfrm>
                <a:off x="6491288" y="2227263"/>
                <a:ext cx="476250" cy="476250"/>
              </a:xfrm>
              <a:custGeom>
                <a:avLst/>
                <a:gdLst/>
                <a:ahLst/>
                <a:cxnLst>
                  <a:cxn ang="0">
                    <a:pos x="107" y="0"/>
                  </a:cxn>
                  <a:cxn ang="0">
                    <a:pos x="17" y="0"/>
                  </a:cxn>
                  <a:cxn ang="0">
                    <a:pos x="0" y="18"/>
                  </a:cxn>
                  <a:cxn ang="0">
                    <a:pos x="0" y="108"/>
                  </a:cxn>
                  <a:cxn ang="0">
                    <a:pos x="17" y="125"/>
                  </a:cxn>
                  <a:cxn ang="0">
                    <a:pos x="107" y="125"/>
                  </a:cxn>
                  <a:cxn ang="0">
                    <a:pos x="125" y="108"/>
                  </a:cxn>
                  <a:cxn ang="0">
                    <a:pos x="125" y="18"/>
                  </a:cxn>
                  <a:cxn ang="0">
                    <a:pos x="107" y="0"/>
                  </a:cxn>
                  <a:cxn ang="0">
                    <a:pos x="26" y="28"/>
                  </a:cxn>
                  <a:cxn ang="0">
                    <a:pos x="20" y="22"/>
                  </a:cxn>
                  <a:cxn ang="0">
                    <a:pos x="26" y="17"/>
                  </a:cxn>
                  <a:cxn ang="0">
                    <a:pos x="31" y="22"/>
                  </a:cxn>
                  <a:cxn ang="0">
                    <a:pos x="26" y="28"/>
                  </a:cxn>
                  <a:cxn ang="0">
                    <a:pos x="91" y="90"/>
                  </a:cxn>
                  <a:cxn ang="0">
                    <a:pos x="34" y="90"/>
                  </a:cxn>
                  <a:cxn ang="0">
                    <a:pos x="34" y="32"/>
                  </a:cxn>
                  <a:cxn ang="0">
                    <a:pos x="91" y="32"/>
                  </a:cxn>
                  <a:cxn ang="0">
                    <a:pos x="91" y="90"/>
                  </a:cxn>
                  <a:cxn ang="0">
                    <a:pos x="91" y="90"/>
                  </a:cxn>
                  <a:cxn ang="0">
                    <a:pos x="91" y="90"/>
                  </a:cxn>
                </a:cxnLst>
                <a:rect l="0" t="0" r="r" b="b"/>
                <a:pathLst>
                  <a:path w="125" h="125">
                    <a:moveTo>
                      <a:pt x="10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8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18"/>
                      <a:pt x="7" y="125"/>
                      <a:pt x="17" y="125"/>
                    </a:cubicBezTo>
                    <a:cubicBezTo>
                      <a:pt x="107" y="125"/>
                      <a:pt x="107" y="125"/>
                      <a:pt x="107" y="125"/>
                    </a:cubicBezTo>
                    <a:cubicBezTo>
                      <a:pt x="117" y="125"/>
                      <a:pt x="125" y="118"/>
                      <a:pt x="125" y="108"/>
                    </a:cubicBezTo>
                    <a:cubicBezTo>
                      <a:pt x="125" y="18"/>
                      <a:pt x="125" y="18"/>
                      <a:pt x="125" y="18"/>
                    </a:cubicBezTo>
                    <a:cubicBezTo>
                      <a:pt x="125" y="8"/>
                      <a:pt x="117" y="0"/>
                      <a:pt x="107" y="0"/>
                    </a:cubicBezTo>
                    <a:close/>
                    <a:moveTo>
                      <a:pt x="26" y="28"/>
                    </a:moveTo>
                    <a:cubicBezTo>
                      <a:pt x="23" y="28"/>
                      <a:pt x="20" y="26"/>
                      <a:pt x="20" y="22"/>
                    </a:cubicBezTo>
                    <a:cubicBezTo>
                      <a:pt x="20" y="19"/>
                      <a:pt x="23" y="17"/>
                      <a:pt x="26" y="17"/>
                    </a:cubicBezTo>
                    <a:cubicBezTo>
                      <a:pt x="29" y="17"/>
                      <a:pt x="31" y="19"/>
                      <a:pt x="31" y="22"/>
                    </a:cubicBezTo>
                    <a:cubicBezTo>
                      <a:pt x="31" y="26"/>
                      <a:pt x="29" y="28"/>
                      <a:pt x="26" y="28"/>
                    </a:cubicBezTo>
                    <a:close/>
                    <a:moveTo>
                      <a:pt x="91" y="90"/>
                    </a:moveTo>
                    <a:cubicBezTo>
                      <a:pt x="34" y="90"/>
                      <a:pt x="34" y="90"/>
                      <a:pt x="34" y="90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91" y="32"/>
                      <a:pt x="91" y="32"/>
                      <a:pt x="91" y="32"/>
                    </a:cubicBezTo>
                    <a:lnTo>
                      <a:pt x="91" y="90"/>
                    </a:lnTo>
                    <a:close/>
                    <a:moveTo>
                      <a:pt x="91" y="90"/>
                    </a:moveTo>
                    <a:cubicBezTo>
                      <a:pt x="91" y="90"/>
                      <a:pt x="91" y="90"/>
                      <a:pt x="91" y="9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Freeform: Shape 54"/>
              <p:cNvSpPr/>
              <p:nvPr/>
            </p:nvSpPr>
            <p:spPr bwMode="auto">
              <a:xfrm>
                <a:off x="6989763" y="2311400"/>
                <a:ext cx="87313" cy="19050"/>
              </a:xfrm>
              <a:custGeom>
                <a:avLst/>
                <a:gdLst/>
                <a:ahLst/>
                <a:cxnLst>
                  <a:cxn ang="0">
                    <a:pos x="3" y="5"/>
                  </a:cxn>
                  <a:cxn ang="0">
                    <a:pos x="20" y="5"/>
                  </a:cxn>
                  <a:cxn ang="0">
                    <a:pos x="23" y="3"/>
                  </a:cxn>
                  <a:cxn ang="0">
                    <a:pos x="20" y="0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3" y="5"/>
                  </a:cxn>
                  <a:cxn ang="0">
                    <a:pos x="3" y="5"/>
                  </a:cxn>
                  <a:cxn ang="0">
                    <a:pos x="3" y="5"/>
                  </a:cxn>
                </a:cxnLst>
                <a:rect l="0" t="0" r="r" b="b"/>
                <a:pathLst>
                  <a:path w="23" h="5">
                    <a:moveTo>
                      <a:pt x="3" y="5"/>
                    </a:moveTo>
                    <a:cubicBezTo>
                      <a:pt x="20" y="5"/>
                      <a:pt x="20" y="5"/>
                      <a:pt x="20" y="5"/>
                    </a:cubicBezTo>
                    <a:cubicBezTo>
                      <a:pt x="21" y="5"/>
                      <a:pt x="23" y="4"/>
                      <a:pt x="23" y="3"/>
                    </a:cubicBezTo>
                    <a:cubicBezTo>
                      <a:pt x="23" y="1"/>
                      <a:pt x="21" y="0"/>
                      <a:pt x="2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4"/>
                      <a:pt x="2" y="5"/>
                      <a:pt x="3" y="5"/>
                    </a:cubicBezTo>
                    <a:close/>
                    <a:moveTo>
                      <a:pt x="3" y="5"/>
                    </a:moveTo>
                    <a:cubicBezTo>
                      <a:pt x="3" y="5"/>
                      <a:pt x="3" y="5"/>
                      <a:pt x="3" y="5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Freeform: Shape 55"/>
              <p:cNvSpPr/>
              <p:nvPr/>
            </p:nvSpPr>
            <p:spPr bwMode="auto">
              <a:xfrm>
                <a:off x="6989763" y="2368550"/>
                <a:ext cx="87313" cy="22225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3" y="6"/>
                  </a:cxn>
                  <a:cxn ang="0">
                    <a:pos x="20" y="6"/>
                  </a:cxn>
                  <a:cxn ang="0">
                    <a:pos x="23" y="3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20" y="0"/>
                  </a:cxn>
                </a:cxnLst>
                <a:rect l="0" t="0" r="r" b="b"/>
                <a:pathLst>
                  <a:path w="23" h="6">
                    <a:moveTo>
                      <a:pt x="2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4"/>
                      <a:pt x="2" y="6"/>
                      <a:pt x="3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1" y="6"/>
                      <a:pt x="23" y="4"/>
                      <a:pt x="23" y="3"/>
                    </a:cubicBezTo>
                    <a:cubicBezTo>
                      <a:pt x="23" y="1"/>
                      <a:pt x="21" y="0"/>
                      <a:pt x="20" y="0"/>
                    </a:cubicBezTo>
                    <a:close/>
                    <a:moveTo>
                      <a:pt x="20" y="0"/>
                    </a:moveTo>
                    <a:cubicBezTo>
                      <a:pt x="20" y="0"/>
                      <a:pt x="20" y="0"/>
                      <a:pt x="2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Freeform: Shape 56"/>
              <p:cNvSpPr/>
              <p:nvPr/>
            </p:nvSpPr>
            <p:spPr bwMode="auto">
              <a:xfrm>
                <a:off x="6989763" y="2428875"/>
                <a:ext cx="87313" cy="19050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3" y="0"/>
                  </a:cxn>
                  <a:cxn ang="0">
                    <a:pos x="0" y="2"/>
                  </a:cxn>
                  <a:cxn ang="0">
                    <a:pos x="3" y="5"/>
                  </a:cxn>
                  <a:cxn ang="0">
                    <a:pos x="20" y="5"/>
                  </a:cxn>
                  <a:cxn ang="0">
                    <a:pos x="23" y="2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20" y="0"/>
                  </a:cxn>
                </a:cxnLst>
                <a:rect l="0" t="0" r="r" b="b"/>
                <a:pathLst>
                  <a:path w="23" h="5">
                    <a:moveTo>
                      <a:pt x="2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5"/>
                      <a:pt x="23" y="4"/>
                      <a:pt x="23" y="2"/>
                    </a:cubicBezTo>
                    <a:cubicBezTo>
                      <a:pt x="23" y="1"/>
                      <a:pt x="21" y="0"/>
                      <a:pt x="20" y="0"/>
                    </a:cubicBezTo>
                    <a:close/>
                    <a:moveTo>
                      <a:pt x="20" y="0"/>
                    </a:moveTo>
                    <a:cubicBezTo>
                      <a:pt x="20" y="0"/>
                      <a:pt x="20" y="0"/>
                      <a:pt x="2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Freeform: Shape 57"/>
              <p:cNvSpPr/>
              <p:nvPr/>
            </p:nvSpPr>
            <p:spPr bwMode="auto">
              <a:xfrm>
                <a:off x="6989763" y="2486025"/>
                <a:ext cx="87313" cy="19050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3" y="0"/>
                  </a:cxn>
                  <a:cxn ang="0">
                    <a:pos x="0" y="2"/>
                  </a:cxn>
                  <a:cxn ang="0">
                    <a:pos x="3" y="5"/>
                  </a:cxn>
                  <a:cxn ang="0">
                    <a:pos x="20" y="5"/>
                  </a:cxn>
                  <a:cxn ang="0">
                    <a:pos x="23" y="2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20" y="0"/>
                  </a:cxn>
                </a:cxnLst>
                <a:rect l="0" t="0" r="r" b="b"/>
                <a:pathLst>
                  <a:path w="23" h="5">
                    <a:moveTo>
                      <a:pt x="2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5"/>
                      <a:pt x="23" y="4"/>
                      <a:pt x="23" y="2"/>
                    </a:cubicBezTo>
                    <a:cubicBezTo>
                      <a:pt x="23" y="1"/>
                      <a:pt x="21" y="0"/>
                      <a:pt x="20" y="0"/>
                    </a:cubicBezTo>
                    <a:close/>
                    <a:moveTo>
                      <a:pt x="20" y="0"/>
                    </a:moveTo>
                    <a:cubicBezTo>
                      <a:pt x="20" y="0"/>
                      <a:pt x="20" y="0"/>
                      <a:pt x="2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Freeform: Shape 58"/>
              <p:cNvSpPr/>
              <p:nvPr/>
            </p:nvSpPr>
            <p:spPr bwMode="auto">
              <a:xfrm>
                <a:off x="6989763" y="2540000"/>
                <a:ext cx="87313" cy="19050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3" y="0"/>
                  </a:cxn>
                  <a:cxn ang="0">
                    <a:pos x="0" y="2"/>
                  </a:cxn>
                  <a:cxn ang="0">
                    <a:pos x="3" y="5"/>
                  </a:cxn>
                  <a:cxn ang="0">
                    <a:pos x="20" y="5"/>
                  </a:cxn>
                  <a:cxn ang="0">
                    <a:pos x="23" y="2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20" y="0"/>
                  </a:cxn>
                </a:cxnLst>
                <a:rect l="0" t="0" r="r" b="b"/>
                <a:pathLst>
                  <a:path w="23" h="5">
                    <a:moveTo>
                      <a:pt x="2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5"/>
                      <a:pt x="23" y="4"/>
                      <a:pt x="23" y="2"/>
                    </a:cubicBezTo>
                    <a:cubicBezTo>
                      <a:pt x="23" y="1"/>
                      <a:pt x="21" y="0"/>
                      <a:pt x="20" y="0"/>
                    </a:cubicBezTo>
                    <a:close/>
                    <a:moveTo>
                      <a:pt x="20" y="0"/>
                    </a:moveTo>
                    <a:cubicBezTo>
                      <a:pt x="20" y="0"/>
                      <a:pt x="20" y="0"/>
                      <a:pt x="2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Freeform: Shape 59"/>
              <p:cNvSpPr/>
              <p:nvPr/>
            </p:nvSpPr>
            <p:spPr bwMode="auto">
              <a:xfrm>
                <a:off x="6989763" y="2597150"/>
                <a:ext cx="87313" cy="19050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3" y="5"/>
                  </a:cxn>
                  <a:cxn ang="0">
                    <a:pos x="20" y="5"/>
                  </a:cxn>
                  <a:cxn ang="0">
                    <a:pos x="23" y="3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20" y="0"/>
                  </a:cxn>
                </a:cxnLst>
                <a:rect l="0" t="0" r="r" b="b"/>
                <a:pathLst>
                  <a:path w="23" h="5">
                    <a:moveTo>
                      <a:pt x="2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5"/>
                      <a:pt x="23" y="4"/>
                      <a:pt x="23" y="3"/>
                    </a:cubicBezTo>
                    <a:cubicBezTo>
                      <a:pt x="23" y="1"/>
                      <a:pt x="21" y="0"/>
                      <a:pt x="20" y="0"/>
                    </a:cubicBezTo>
                    <a:close/>
                    <a:moveTo>
                      <a:pt x="20" y="0"/>
                    </a:moveTo>
                    <a:cubicBezTo>
                      <a:pt x="20" y="0"/>
                      <a:pt x="20" y="0"/>
                      <a:pt x="2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</p:grpSp>
      <p:sp>
        <p:nvSpPr>
          <p:cNvPr id="17" name="TextBox 71"/>
          <p:cNvSpPr txBox="1"/>
          <p:nvPr/>
        </p:nvSpPr>
        <p:spPr bwMode="auto">
          <a:xfrm>
            <a:off x="6442908" y="2458004"/>
            <a:ext cx="1475059" cy="1886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 anchor="ctr" anchorCtr="1">
            <a:normAutofit fontScale="72500"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lvl="1" algn="ctr"/>
            <a:r>
              <a:rPr lang="zh-CN" altLang="en-US" sz="1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简历的注意事项</a:t>
            </a:r>
            <a:endParaRPr lang="zh-CN" altLang="en-US" sz="1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500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1" grpId="0"/>
      <p:bldP spid="19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76"/>
          <p:cNvSpPr txBox="1"/>
          <p:nvPr/>
        </p:nvSpPr>
        <p:spPr>
          <a:xfrm>
            <a:off x="4099561" y="91902"/>
            <a:ext cx="944880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500" i="1" dirty="0">
                <a:solidFill>
                  <a:schemeClr val="accent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自我评价</a:t>
            </a:r>
            <a:endParaRPr lang="zh-CN" altLang="en-US" sz="1500" i="1" dirty="0">
              <a:solidFill>
                <a:schemeClr val="accent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4515944" y="528731"/>
            <a:ext cx="240383" cy="0"/>
          </a:xfrm>
          <a:prstGeom prst="line">
            <a:avLst/>
          </a:prstGeom>
          <a:ln w="190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630680" y="3174365"/>
            <a:ext cx="588200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拒绝千篇一律的说辞，比如我擅长沟通，乐于团队协作（我能快速融入新集体，擅长与不同级别的同事打成一片）</a:t>
            </a:r>
            <a:endParaRPr lang="zh-CN" altLang="en-US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自荐手法：本人在前端领域工作</a:t>
            </a: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年，擅长运用</a:t>
            </a: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XXXX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技术做项目，有</a:t>
            </a: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XXX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项目类型的工作经验，能在公司规定时间内提前完成，并且上线能达到比预期还要好的效果。</a:t>
            </a:r>
            <a:endParaRPr lang="zh-CN" altLang="en-US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基于个人实际情况，自我肯定，多运用中性词语，内向</a:t>
            </a: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沉稳，外向</a:t>
            </a: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开朗，强，较好，善于运用修饰词，突出优点。</a:t>
            </a:r>
            <a:endParaRPr lang="zh-CN" altLang="en-US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9990" y="739140"/>
            <a:ext cx="3933190" cy="10572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95" y="1918335"/>
            <a:ext cx="5409565" cy="1047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500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8"/>
          <p:cNvSpPr txBox="1"/>
          <p:nvPr/>
        </p:nvSpPr>
        <p:spPr>
          <a:xfrm>
            <a:off x="2483768" y="2243535"/>
            <a:ext cx="4176464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zh-CN" altLang="en-US" sz="4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简历的注意事项</a:t>
            </a:r>
            <a:endParaRPr lang="en-GB" altLang="zh-CN" sz="4000" dirty="0">
              <a:solidFill>
                <a:srgbClr val="A6937B"/>
              </a:solidFill>
              <a:latin typeface="DFKai-SB" panose="03000509000000000000" pitchFamily="65" charset="-120"/>
              <a:ea typeface="DFKai-SB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64" name="TextBox 48"/>
          <p:cNvSpPr txBox="1"/>
          <p:nvPr/>
        </p:nvSpPr>
        <p:spPr>
          <a:xfrm>
            <a:off x="3829707" y="1059582"/>
            <a:ext cx="148458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8000" dirty="0" smtClean="0">
                <a:solidFill>
                  <a:schemeClr val="accent1"/>
                </a:solidFill>
                <a:latin typeface="OCR A Extended" panose="02010509020102010303" pitchFamily="50" charset="0"/>
                <a:ea typeface="华康雅宋体W9(P)" panose="02020900000000000000" pitchFamily="18" charset="-122"/>
                <a:cs typeface="+mn-ea"/>
                <a:sym typeface="+mn-lt"/>
              </a:rPr>
              <a:t>04</a:t>
            </a:r>
            <a:endParaRPr lang="en-GB" altLang="zh-CN" sz="8000" dirty="0">
              <a:solidFill>
                <a:schemeClr val="accent1"/>
              </a:solidFill>
              <a:latin typeface="OCR A Extended" panose="02010509020102010303" pitchFamily="50" charset="0"/>
              <a:ea typeface="华康雅宋体W9(P)" panose="02020900000000000000" pitchFamily="18" charset="-122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1" y="2427746"/>
            <a:ext cx="1353292" cy="19442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500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59"/>
                            </p:stCondLst>
                            <p:childTnLst>
                              <p:par>
                                <p:cTn id="2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64" grpId="0"/>
      <p:bldP spid="64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1805013" y="1334895"/>
            <a:ext cx="1483993" cy="1487516"/>
          </a:xfrm>
          <a:custGeom>
            <a:avLst/>
            <a:gdLst>
              <a:gd name="T0" fmla="*/ 362 w 725"/>
              <a:gd name="T1" fmla="*/ 0 h 725"/>
              <a:gd name="T2" fmla="*/ 0 w 725"/>
              <a:gd name="T3" fmla="*/ 363 h 725"/>
              <a:gd name="T4" fmla="*/ 362 w 725"/>
              <a:gd name="T5" fmla="*/ 725 h 725"/>
              <a:gd name="T6" fmla="*/ 725 w 725"/>
              <a:gd name="T7" fmla="*/ 363 h 725"/>
              <a:gd name="T8" fmla="*/ 362 w 725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5" h="725">
                <a:moveTo>
                  <a:pt x="362" y="0"/>
                </a:moveTo>
                <a:cubicBezTo>
                  <a:pt x="162" y="0"/>
                  <a:pt x="0" y="162"/>
                  <a:pt x="0" y="363"/>
                </a:cubicBezTo>
                <a:cubicBezTo>
                  <a:pt x="200" y="363"/>
                  <a:pt x="362" y="525"/>
                  <a:pt x="362" y="725"/>
                </a:cubicBezTo>
                <a:cubicBezTo>
                  <a:pt x="563" y="725"/>
                  <a:pt x="725" y="563"/>
                  <a:pt x="725" y="363"/>
                </a:cubicBezTo>
                <a:cubicBezTo>
                  <a:pt x="725" y="162"/>
                  <a:pt x="563" y="0"/>
                  <a:pt x="362" y="0"/>
                </a:cubicBezTo>
                <a:close/>
              </a:path>
            </a:pathLst>
          </a:custGeom>
          <a:solidFill>
            <a:schemeClr val="accent1"/>
          </a:solidFill>
          <a:ln w="76200" cap="flat">
            <a:solidFill>
              <a:srgbClr val="F4F4EC"/>
            </a:solidFill>
            <a:prstDash val="solid"/>
            <a:miter lim="800000"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2100">
              <a:solidFill>
                <a:srgbClr val="F2F2F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8" name="Freeform 7"/>
          <p:cNvSpPr/>
          <p:nvPr/>
        </p:nvSpPr>
        <p:spPr bwMode="auto">
          <a:xfrm>
            <a:off x="2545476" y="2079674"/>
            <a:ext cx="1486035" cy="1487516"/>
          </a:xfrm>
          <a:custGeom>
            <a:avLst/>
            <a:gdLst>
              <a:gd name="T0" fmla="*/ 363 w 726"/>
              <a:gd name="T1" fmla="*/ 0 h 725"/>
              <a:gd name="T2" fmla="*/ 0 w 726"/>
              <a:gd name="T3" fmla="*/ 362 h 725"/>
              <a:gd name="T4" fmla="*/ 363 w 726"/>
              <a:gd name="T5" fmla="*/ 725 h 725"/>
              <a:gd name="T6" fmla="*/ 726 w 726"/>
              <a:gd name="T7" fmla="*/ 362 h 725"/>
              <a:gd name="T8" fmla="*/ 363 w 726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6" h="725">
                <a:moveTo>
                  <a:pt x="363" y="0"/>
                </a:moveTo>
                <a:cubicBezTo>
                  <a:pt x="363" y="200"/>
                  <a:pt x="201" y="362"/>
                  <a:pt x="0" y="362"/>
                </a:cubicBezTo>
                <a:cubicBezTo>
                  <a:pt x="0" y="562"/>
                  <a:pt x="163" y="725"/>
                  <a:pt x="363" y="725"/>
                </a:cubicBezTo>
                <a:cubicBezTo>
                  <a:pt x="563" y="725"/>
                  <a:pt x="726" y="562"/>
                  <a:pt x="726" y="362"/>
                </a:cubicBezTo>
                <a:cubicBezTo>
                  <a:pt x="726" y="162"/>
                  <a:pt x="563" y="0"/>
                  <a:pt x="363" y="0"/>
                </a:cubicBezTo>
                <a:close/>
              </a:path>
            </a:pathLst>
          </a:custGeom>
          <a:solidFill>
            <a:schemeClr val="accent2"/>
          </a:solidFill>
          <a:ln w="76200" cap="flat">
            <a:solidFill>
              <a:srgbClr val="F4F4EC"/>
            </a:solidFill>
            <a:prstDash val="solid"/>
            <a:miter lim="800000"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2100">
              <a:solidFill>
                <a:srgbClr val="F2F2F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9" name="Freeform 8"/>
          <p:cNvSpPr/>
          <p:nvPr/>
        </p:nvSpPr>
        <p:spPr bwMode="auto">
          <a:xfrm>
            <a:off x="1061484" y="2079674"/>
            <a:ext cx="1483993" cy="1487516"/>
          </a:xfrm>
          <a:custGeom>
            <a:avLst/>
            <a:gdLst>
              <a:gd name="T0" fmla="*/ 363 w 725"/>
              <a:gd name="T1" fmla="*/ 0 h 725"/>
              <a:gd name="T2" fmla="*/ 0 w 725"/>
              <a:gd name="T3" fmla="*/ 362 h 725"/>
              <a:gd name="T4" fmla="*/ 363 w 725"/>
              <a:gd name="T5" fmla="*/ 725 h 725"/>
              <a:gd name="T6" fmla="*/ 725 w 725"/>
              <a:gd name="T7" fmla="*/ 362 h 725"/>
              <a:gd name="T8" fmla="*/ 363 w 725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5" h="725">
                <a:moveTo>
                  <a:pt x="363" y="0"/>
                </a:moveTo>
                <a:cubicBezTo>
                  <a:pt x="162" y="0"/>
                  <a:pt x="0" y="162"/>
                  <a:pt x="0" y="362"/>
                </a:cubicBezTo>
                <a:cubicBezTo>
                  <a:pt x="0" y="562"/>
                  <a:pt x="162" y="725"/>
                  <a:pt x="363" y="725"/>
                </a:cubicBezTo>
                <a:cubicBezTo>
                  <a:pt x="363" y="525"/>
                  <a:pt x="525" y="362"/>
                  <a:pt x="725" y="362"/>
                </a:cubicBezTo>
                <a:cubicBezTo>
                  <a:pt x="725" y="162"/>
                  <a:pt x="563" y="0"/>
                  <a:pt x="363" y="0"/>
                </a:cubicBezTo>
                <a:close/>
              </a:path>
            </a:pathLst>
          </a:custGeom>
          <a:solidFill>
            <a:schemeClr val="accent2"/>
          </a:solidFill>
          <a:ln w="76200" cap="flat">
            <a:solidFill>
              <a:srgbClr val="F4F4EC"/>
            </a:solidFill>
            <a:prstDash val="solid"/>
            <a:miter lim="800000"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2100">
              <a:solidFill>
                <a:srgbClr val="F2F2F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11" name="Freeform 9"/>
          <p:cNvSpPr/>
          <p:nvPr/>
        </p:nvSpPr>
        <p:spPr bwMode="auto">
          <a:xfrm>
            <a:off x="1805013" y="2822410"/>
            <a:ext cx="1483993" cy="1489558"/>
          </a:xfrm>
          <a:custGeom>
            <a:avLst/>
            <a:gdLst>
              <a:gd name="T0" fmla="*/ 362 w 725"/>
              <a:gd name="T1" fmla="*/ 0 h 726"/>
              <a:gd name="T2" fmla="*/ 0 w 725"/>
              <a:gd name="T3" fmla="*/ 363 h 726"/>
              <a:gd name="T4" fmla="*/ 362 w 725"/>
              <a:gd name="T5" fmla="*/ 726 h 726"/>
              <a:gd name="T6" fmla="*/ 725 w 725"/>
              <a:gd name="T7" fmla="*/ 363 h 726"/>
              <a:gd name="T8" fmla="*/ 362 w 725"/>
              <a:gd name="T9" fmla="*/ 0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5" h="726">
                <a:moveTo>
                  <a:pt x="362" y="0"/>
                </a:moveTo>
                <a:cubicBezTo>
                  <a:pt x="162" y="0"/>
                  <a:pt x="0" y="163"/>
                  <a:pt x="0" y="363"/>
                </a:cubicBezTo>
                <a:cubicBezTo>
                  <a:pt x="0" y="563"/>
                  <a:pt x="162" y="726"/>
                  <a:pt x="362" y="726"/>
                </a:cubicBezTo>
                <a:cubicBezTo>
                  <a:pt x="563" y="726"/>
                  <a:pt x="725" y="563"/>
                  <a:pt x="725" y="363"/>
                </a:cubicBezTo>
                <a:cubicBezTo>
                  <a:pt x="525" y="363"/>
                  <a:pt x="362" y="200"/>
                  <a:pt x="362" y="0"/>
                </a:cubicBezTo>
                <a:close/>
              </a:path>
            </a:pathLst>
          </a:custGeom>
          <a:solidFill>
            <a:schemeClr val="accent1"/>
          </a:solidFill>
          <a:ln w="76200" cap="flat">
            <a:solidFill>
              <a:srgbClr val="F4F4EC"/>
            </a:solidFill>
            <a:prstDash val="solid"/>
            <a:miter lim="800000"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210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745403" y="2355184"/>
            <a:ext cx="62068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700" dirty="0">
                <a:solidFill>
                  <a:srgbClr val="F2F2F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01</a:t>
            </a:r>
            <a:endParaRPr lang="en-US" altLang="zh-CN" sz="2700" dirty="0">
              <a:solidFill>
                <a:srgbClr val="F2F2F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465785" y="2168356"/>
            <a:ext cx="65755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700" dirty="0">
                <a:solidFill>
                  <a:srgbClr val="F2F2F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02</a:t>
            </a:r>
            <a:endParaRPr lang="en-US" altLang="zh-CN" sz="2700" dirty="0">
              <a:solidFill>
                <a:srgbClr val="F2F2F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708984" y="2823433"/>
            <a:ext cx="65755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700" dirty="0">
                <a:solidFill>
                  <a:srgbClr val="F2F2F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03</a:t>
            </a:r>
            <a:endParaRPr lang="en-US" altLang="zh-CN" sz="2700" dirty="0">
              <a:solidFill>
                <a:srgbClr val="F2F2F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981141" y="3057046"/>
            <a:ext cx="65915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700" dirty="0">
                <a:solidFill>
                  <a:srgbClr val="F2F2F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04</a:t>
            </a:r>
            <a:endParaRPr lang="en-US" altLang="zh-CN" sz="2700" dirty="0">
              <a:solidFill>
                <a:srgbClr val="F2F2F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24" name="TextBox 76"/>
          <p:cNvSpPr txBox="1"/>
          <p:nvPr/>
        </p:nvSpPr>
        <p:spPr>
          <a:xfrm>
            <a:off x="5026025" y="1189990"/>
            <a:ext cx="2832735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1.</a:t>
            </a:r>
            <a:r>
              <a:rPr lang="zh-CN" altLang="en-US" dirty="0">
                <a:solidFill>
                  <a:schemeClr val="tx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关于个人基本信息</a:t>
            </a:r>
            <a:endParaRPr lang="zh-CN" altLang="en-US" dirty="0">
              <a:solidFill>
                <a:schemeClr val="tx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025970" y="1449542"/>
            <a:ext cx="3470831" cy="6299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没有必要的信息不写（婚姻状况、身高、体重、政治面貌）</a:t>
            </a:r>
            <a:endParaRPr lang="zh-CN" altLang="en-US" sz="9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求职岗位和求职意向要明确，薪资写面议，到岗时间写随时；</a:t>
            </a:r>
            <a:endParaRPr lang="zh-CN" altLang="en-US" sz="9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联系方式再三确认不允许错误。</a:t>
            </a:r>
            <a:endParaRPr lang="zh-CN" altLang="en-US" sz="9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76"/>
          <p:cNvSpPr txBox="1"/>
          <p:nvPr/>
        </p:nvSpPr>
        <p:spPr>
          <a:xfrm>
            <a:off x="5026025" y="2021205"/>
            <a:ext cx="2935605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2.</a:t>
            </a:r>
            <a:r>
              <a:rPr lang="zh-CN" altLang="en-US" dirty="0">
                <a:solidFill>
                  <a:schemeClr val="tx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关于简历明细顺序</a:t>
            </a:r>
            <a:endParaRPr lang="zh-CN" altLang="en-US" dirty="0">
              <a:solidFill>
                <a:schemeClr val="tx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025970" y="2306310"/>
            <a:ext cx="3470831" cy="45021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个人基本信息、求职意向、技能特长、工作经历、项目经验、自我评价</a:t>
            </a:r>
            <a:endParaRPr lang="zh-CN" altLang="en-US" sz="9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76"/>
          <p:cNvSpPr txBox="1"/>
          <p:nvPr/>
        </p:nvSpPr>
        <p:spPr>
          <a:xfrm>
            <a:off x="5026025" y="2910205"/>
            <a:ext cx="3691890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3.</a:t>
            </a:r>
            <a:r>
              <a:rPr lang="zh-CN" altLang="en-US" dirty="0">
                <a:solidFill>
                  <a:schemeClr val="tx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不要用一份简历去投所有公司</a:t>
            </a:r>
            <a:endParaRPr lang="zh-CN" altLang="en-US" dirty="0">
              <a:solidFill>
                <a:schemeClr val="tx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25970" y="3195387"/>
            <a:ext cx="3470831" cy="2705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依据招聘要求和公司相关信息准备简历。</a:t>
            </a:r>
            <a:endParaRPr lang="zh-CN" altLang="en-US" sz="9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76"/>
          <p:cNvSpPr txBox="1"/>
          <p:nvPr/>
        </p:nvSpPr>
        <p:spPr>
          <a:xfrm>
            <a:off x="5026025" y="3740785"/>
            <a:ext cx="2651760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4.</a:t>
            </a:r>
            <a:r>
              <a:rPr lang="zh-CN" altLang="en-US" dirty="0">
                <a:solidFill>
                  <a:schemeClr val="tx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关于个人独特元素</a:t>
            </a:r>
            <a:endParaRPr lang="zh-CN" altLang="en-US" dirty="0">
              <a:solidFill>
                <a:schemeClr val="tx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025970" y="4025444"/>
            <a:ext cx="3470831" cy="6299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a.</a:t>
            </a:r>
            <a:r>
              <a:rPr lang="zh-CN" altLang="en-US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模板简约，不要用高版本的</a:t>
            </a:r>
            <a:r>
              <a:rPr lang="en-US" altLang="zh-CN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文档，内容齐全，排版不混乱，字体字号统一，注意整理细节（不要相同）；</a:t>
            </a:r>
            <a:endParaRPr lang="zh-CN" altLang="en-US" sz="9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b.</a:t>
            </a:r>
            <a:r>
              <a:rPr lang="zh-CN" altLang="en-US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兴趣爱好要反映个人特征，与前端相关。</a:t>
            </a:r>
            <a:endParaRPr lang="zh-CN" altLang="en-US" sz="9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76"/>
          <p:cNvSpPr txBox="1"/>
          <p:nvPr/>
        </p:nvSpPr>
        <p:spPr>
          <a:xfrm>
            <a:off x="3813811" y="91902"/>
            <a:ext cx="1516380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500" i="1" dirty="0">
                <a:solidFill>
                  <a:schemeClr val="accent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简历的注意事项</a:t>
            </a:r>
            <a:endParaRPr lang="zh-CN" altLang="en-US" sz="1500" i="1" dirty="0">
              <a:solidFill>
                <a:schemeClr val="accent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4451809" y="551591"/>
            <a:ext cx="240383" cy="0"/>
          </a:xfrm>
          <a:prstGeom prst="line">
            <a:avLst/>
          </a:prstGeom>
          <a:ln w="190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500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3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8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8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3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2649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3149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 bldLvl="0" animBg="1"/>
      <p:bldP spid="11" grpId="0" bldLvl="0" animBg="1"/>
      <p:bldP spid="12" grpId="0"/>
      <p:bldP spid="18" grpId="0"/>
      <p:bldP spid="20" grpId="0"/>
      <p:bldP spid="22" grpId="0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055133" y="1394019"/>
            <a:ext cx="3033737" cy="3012569"/>
            <a:chOff x="7070680" y="1485705"/>
            <a:chExt cx="4469276" cy="4438095"/>
          </a:xfrm>
        </p:grpSpPr>
        <p:grpSp>
          <p:nvGrpSpPr>
            <p:cNvPr id="4" name="Group 3"/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5" name="Freeform 4"/>
              <p:cNvSpPr/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73" tIns="34287" rIns="68573" bIns="34287" numCol="1" anchor="t" anchorCtr="0" compatLnSpc="1"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675">
                  <a:solidFill>
                    <a:schemeClr val="tx2"/>
                  </a:solidFill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" name="Freeform 67"/>
              <p:cNvSpPr/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73" tIns="34287" rIns="68573" bIns="34287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675">
                  <a:solidFill>
                    <a:schemeClr val="tx2"/>
                  </a:solidFill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" name="Freeform 67"/>
              <p:cNvSpPr/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73" tIns="34287" rIns="68573" bIns="34287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675">
                  <a:solidFill>
                    <a:schemeClr val="tx2"/>
                  </a:solidFill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" name="Freeform 67"/>
              <p:cNvSpPr/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73" tIns="34287" rIns="68573" bIns="34287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675">
                  <a:solidFill>
                    <a:schemeClr val="tx2"/>
                  </a:solidFill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" name="Freeform 67"/>
              <p:cNvSpPr/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73" tIns="34287" rIns="68573" bIns="34287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675">
                  <a:solidFill>
                    <a:schemeClr val="tx2"/>
                  </a:solidFill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" name="Freeform 67"/>
              <p:cNvSpPr/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73" tIns="34287" rIns="68573" bIns="34287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675">
                  <a:solidFill>
                    <a:schemeClr val="tx2"/>
                  </a:solidFill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Freeform 67"/>
              <p:cNvSpPr/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73" tIns="34287" rIns="68573" bIns="34287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675">
                  <a:solidFill>
                    <a:schemeClr val="tx2"/>
                  </a:solidFill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67"/>
              <p:cNvSpPr/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73" tIns="34287" rIns="68573" bIns="34287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675">
                  <a:solidFill>
                    <a:schemeClr val="tx2"/>
                  </a:solidFill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67"/>
              <p:cNvSpPr/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73" tIns="34287" rIns="68573" bIns="34287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675">
                  <a:solidFill>
                    <a:schemeClr val="tx2"/>
                  </a:solidFill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67"/>
              <p:cNvSpPr/>
              <p:nvPr/>
            </p:nvSpPr>
            <p:spPr bwMode="auto">
              <a:xfrm rot="9774375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73" tIns="34287" rIns="68573" bIns="34287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675">
                  <a:solidFill>
                    <a:schemeClr val="tx2"/>
                  </a:solidFill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1" name="Freeform 20"/>
            <p:cNvSpPr/>
            <p:nvPr/>
          </p:nvSpPr>
          <p:spPr>
            <a:xfrm>
              <a:off x="7135090" y="5202683"/>
              <a:ext cx="4139963" cy="721117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675">
                <a:solidFill>
                  <a:schemeClr val="tx2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11505" y="1701165"/>
            <a:ext cx="2214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方便阅读，朴素淡雅；</a:t>
            </a:r>
            <a:endParaRPr lang="en-US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11505" y="3182620"/>
            <a:ext cx="22148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介绍全面，突出重点；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 flipH="1">
            <a:off x="6127115" y="1666240"/>
            <a:ext cx="2214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有针对性，一司一式；</a:t>
            </a:r>
            <a:endParaRPr lang="en-US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 flipH="1">
            <a:off x="6194425" y="3182620"/>
            <a:ext cx="2214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干净整洁，没有错误。</a:t>
            </a:r>
            <a:endParaRPr lang="en-US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76"/>
          <p:cNvSpPr txBox="1"/>
          <p:nvPr/>
        </p:nvSpPr>
        <p:spPr>
          <a:xfrm>
            <a:off x="4099561" y="91902"/>
            <a:ext cx="944880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500" i="1" dirty="0">
                <a:solidFill>
                  <a:schemeClr val="accent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  <a:sym typeface="+mn-ea"/>
              </a:rPr>
              <a:t>简历总结</a:t>
            </a:r>
            <a:endParaRPr lang="zh-CN" altLang="en-US" sz="1500" i="1" dirty="0">
              <a:solidFill>
                <a:schemeClr val="accent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4451809" y="551591"/>
            <a:ext cx="240383" cy="0"/>
          </a:xfrm>
          <a:prstGeom prst="line">
            <a:avLst/>
          </a:prstGeom>
          <a:ln w="190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500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927106" y="995546"/>
            <a:ext cx="7291058" cy="12496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1.word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文档格式，电子版一份。（不得抄袭）</a:t>
            </a:r>
            <a:endParaRPr lang="zh-CN" altLang="en-US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2.5</a:t>
            </a: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日（星期天）晚上</a:t>
            </a:r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点整发至邮箱1816562486</a:t>
            </a:r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@qq.com</a:t>
            </a:r>
            <a:endParaRPr lang="en-US" altLang="zh-CN" sz="1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添加微信，备注名字！</a:t>
            </a:r>
            <a:endParaRPr lang="zh-CN" altLang="en-US" sz="1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endParaRPr lang="zh-CN" altLang="en-US" sz="1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880742" y="3727675"/>
            <a:ext cx="925006" cy="925006"/>
            <a:chOff x="2864232" y="3162525"/>
            <a:chExt cx="925006" cy="925006"/>
          </a:xfrm>
        </p:grpSpPr>
        <p:sp>
          <p:nvSpPr>
            <p:cNvPr id="8" name="Rectangle 58"/>
            <p:cNvSpPr>
              <a:spLocks noChangeArrowheads="1"/>
            </p:cNvSpPr>
            <p:nvPr/>
          </p:nvSpPr>
          <p:spPr bwMode="auto">
            <a:xfrm rot="2700000">
              <a:off x="2864232" y="3162525"/>
              <a:ext cx="925006" cy="925006"/>
            </a:xfrm>
            <a:prstGeom prst="round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200" ker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29"/>
            <p:cNvSpPr>
              <a:spLocks noEditPoints="1"/>
            </p:cNvSpPr>
            <p:nvPr/>
          </p:nvSpPr>
          <p:spPr bwMode="auto">
            <a:xfrm>
              <a:off x="3170103" y="3400518"/>
              <a:ext cx="325515" cy="384580"/>
            </a:xfrm>
            <a:custGeom>
              <a:avLst/>
              <a:gdLst>
                <a:gd name="T0" fmla="*/ 344 w 420"/>
                <a:gd name="T1" fmla="*/ 0 h 496"/>
                <a:gd name="T2" fmla="*/ 332 w 420"/>
                <a:gd name="T3" fmla="*/ 79 h 496"/>
                <a:gd name="T4" fmla="*/ 347 w 420"/>
                <a:gd name="T5" fmla="*/ 92 h 496"/>
                <a:gd name="T6" fmla="*/ 360 w 420"/>
                <a:gd name="T7" fmla="*/ 13 h 496"/>
                <a:gd name="T8" fmla="*/ 193 w 420"/>
                <a:gd name="T9" fmla="*/ 362 h 496"/>
                <a:gd name="T10" fmla="*/ 145 w 420"/>
                <a:gd name="T11" fmla="*/ 410 h 496"/>
                <a:gd name="T12" fmla="*/ 193 w 420"/>
                <a:gd name="T13" fmla="*/ 362 h 496"/>
                <a:gd name="T14" fmla="*/ 229 w 420"/>
                <a:gd name="T15" fmla="*/ 362 h 496"/>
                <a:gd name="T16" fmla="*/ 276 w 420"/>
                <a:gd name="T17" fmla="*/ 410 h 496"/>
                <a:gd name="T18" fmla="*/ 110 w 420"/>
                <a:gd name="T19" fmla="*/ 362 h 496"/>
                <a:gd name="T20" fmla="*/ 62 w 420"/>
                <a:gd name="T21" fmla="*/ 410 h 496"/>
                <a:gd name="T22" fmla="*/ 110 w 420"/>
                <a:gd name="T23" fmla="*/ 362 h 496"/>
                <a:gd name="T24" fmla="*/ 312 w 420"/>
                <a:gd name="T25" fmla="*/ 291 h 496"/>
                <a:gd name="T26" fmla="*/ 360 w 420"/>
                <a:gd name="T27" fmla="*/ 338 h 496"/>
                <a:gd name="T28" fmla="*/ 193 w 420"/>
                <a:gd name="T29" fmla="*/ 291 h 496"/>
                <a:gd name="T30" fmla="*/ 145 w 420"/>
                <a:gd name="T31" fmla="*/ 338 h 496"/>
                <a:gd name="T32" fmla="*/ 193 w 420"/>
                <a:gd name="T33" fmla="*/ 291 h 496"/>
                <a:gd name="T34" fmla="*/ 229 w 420"/>
                <a:gd name="T35" fmla="*/ 291 h 496"/>
                <a:gd name="T36" fmla="*/ 276 w 420"/>
                <a:gd name="T37" fmla="*/ 338 h 496"/>
                <a:gd name="T38" fmla="*/ 110 w 420"/>
                <a:gd name="T39" fmla="*/ 291 h 496"/>
                <a:gd name="T40" fmla="*/ 62 w 420"/>
                <a:gd name="T41" fmla="*/ 338 h 496"/>
                <a:gd name="T42" fmla="*/ 110 w 420"/>
                <a:gd name="T43" fmla="*/ 291 h 496"/>
                <a:gd name="T44" fmla="*/ 312 w 420"/>
                <a:gd name="T45" fmla="*/ 219 h 496"/>
                <a:gd name="T46" fmla="*/ 360 w 420"/>
                <a:gd name="T47" fmla="*/ 267 h 496"/>
                <a:gd name="T48" fmla="*/ 193 w 420"/>
                <a:gd name="T49" fmla="*/ 219 h 496"/>
                <a:gd name="T50" fmla="*/ 145 w 420"/>
                <a:gd name="T51" fmla="*/ 267 h 496"/>
                <a:gd name="T52" fmla="*/ 193 w 420"/>
                <a:gd name="T53" fmla="*/ 219 h 496"/>
                <a:gd name="T54" fmla="*/ 229 w 420"/>
                <a:gd name="T55" fmla="*/ 219 h 496"/>
                <a:gd name="T56" fmla="*/ 276 w 420"/>
                <a:gd name="T57" fmla="*/ 267 h 496"/>
                <a:gd name="T58" fmla="*/ 77 w 420"/>
                <a:gd name="T59" fmla="*/ 0 h 496"/>
                <a:gd name="T60" fmla="*/ 62 w 420"/>
                <a:gd name="T61" fmla="*/ 13 h 496"/>
                <a:gd name="T62" fmla="*/ 75 w 420"/>
                <a:gd name="T63" fmla="*/ 92 h 496"/>
                <a:gd name="T64" fmla="*/ 90 w 420"/>
                <a:gd name="T65" fmla="*/ 79 h 496"/>
                <a:gd name="T66" fmla="*/ 77 w 420"/>
                <a:gd name="T67" fmla="*/ 0 h 496"/>
                <a:gd name="T68" fmla="*/ 392 w 420"/>
                <a:gd name="T69" fmla="*/ 441 h 496"/>
                <a:gd name="T70" fmla="*/ 34 w 420"/>
                <a:gd name="T71" fmla="*/ 446 h 496"/>
                <a:gd name="T72" fmla="*/ 28 w 420"/>
                <a:gd name="T73" fmla="*/ 185 h 496"/>
                <a:gd name="T74" fmla="*/ 386 w 420"/>
                <a:gd name="T75" fmla="*/ 180 h 496"/>
                <a:gd name="T76" fmla="*/ 392 w 420"/>
                <a:gd name="T77" fmla="*/ 460 h 496"/>
                <a:gd name="T78" fmla="*/ 28 w 420"/>
                <a:gd name="T79" fmla="*/ 463 h 496"/>
                <a:gd name="T80" fmla="*/ 392 w 420"/>
                <a:gd name="T81" fmla="*/ 460 h 496"/>
                <a:gd name="T82" fmla="*/ 392 w 420"/>
                <a:gd name="T83" fmla="*/ 481 h 496"/>
                <a:gd name="T84" fmla="*/ 28 w 420"/>
                <a:gd name="T85" fmla="*/ 478 h 496"/>
                <a:gd name="T86" fmla="*/ 386 w 420"/>
                <a:gd name="T87" fmla="*/ 41 h 496"/>
                <a:gd name="T88" fmla="*/ 420 w 420"/>
                <a:gd name="T89" fmla="*/ 463 h 496"/>
                <a:gd name="T90" fmla="*/ 34 w 420"/>
                <a:gd name="T91" fmla="*/ 496 h 496"/>
                <a:gd name="T92" fmla="*/ 0 w 420"/>
                <a:gd name="T93" fmla="*/ 75 h 496"/>
                <a:gd name="T94" fmla="*/ 51 w 420"/>
                <a:gd name="T95" fmla="*/ 41 h 496"/>
                <a:gd name="T96" fmla="*/ 69 w 420"/>
                <a:gd name="T97" fmla="*/ 106 h 496"/>
                <a:gd name="T98" fmla="*/ 101 w 420"/>
                <a:gd name="T99" fmla="*/ 88 h 496"/>
                <a:gd name="T100" fmla="*/ 321 w 420"/>
                <a:gd name="T101" fmla="*/ 41 h 496"/>
                <a:gd name="T102" fmla="*/ 339 w 420"/>
                <a:gd name="T103" fmla="*/ 106 h 496"/>
                <a:gd name="T104" fmla="*/ 370 w 420"/>
                <a:gd name="T105" fmla="*/ 88 h 496"/>
                <a:gd name="T106" fmla="*/ 386 w 420"/>
                <a:gd name="T107" fmla="*/ 41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0" h="496">
                  <a:moveTo>
                    <a:pt x="347" y="0"/>
                  </a:moveTo>
                  <a:cubicBezTo>
                    <a:pt x="346" y="0"/>
                    <a:pt x="345" y="0"/>
                    <a:pt x="344" y="0"/>
                  </a:cubicBezTo>
                  <a:cubicBezTo>
                    <a:pt x="337" y="0"/>
                    <a:pt x="332" y="6"/>
                    <a:pt x="332" y="13"/>
                  </a:cubicBezTo>
                  <a:cubicBezTo>
                    <a:pt x="332" y="79"/>
                    <a:pt x="332" y="79"/>
                    <a:pt x="332" y="79"/>
                  </a:cubicBezTo>
                  <a:cubicBezTo>
                    <a:pt x="332" y="87"/>
                    <a:pt x="337" y="92"/>
                    <a:pt x="344" y="92"/>
                  </a:cubicBezTo>
                  <a:cubicBezTo>
                    <a:pt x="345" y="92"/>
                    <a:pt x="346" y="92"/>
                    <a:pt x="347" y="92"/>
                  </a:cubicBezTo>
                  <a:cubicBezTo>
                    <a:pt x="354" y="92"/>
                    <a:pt x="360" y="87"/>
                    <a:pt x="360" y="79"/>
                  </a:cubicBezTo>
                  <a:cubicBezTo>
                    <a:pt x="360" y="13"/>
                    <a:pt x="360" y="13"/>
                    <a:pt x="360" y="13"/>
                  </a:cubicBezTo>
                  <a:cubicBezTo>
                    <a:pt x="360" y="6"/>
                    <a:pt x="354" y="0"/>
                    <a:pt x="347" y="0"/>
                  </a:cubicBezTo>
                  <a:close/>
                  <a:moveTo>
                    <a:pt x="193" y="362"/>
                  </a:moveTo>
                  <a:cubicBezTo>
                    <a:pt x="177" y="362"/>
                    <a:pt x="161" y="362"/>
                    <a:pt x="145" y="362"/>
                  </a:cubicBezTo>
                  <a:cubicBezTo>
                    <a:pt x="145" y="378"/>
                    <a:pt x="145" y="394"/>
                    <a:pt x="145" y="410"/>
                  </a:cubicBezTo>
                  <a:cubicBezTo>
                    <a:pt x="161" y="410"/>
                    <a:pt x="177" y="410"/>
                    <a:pt x="193" y="410"/>
                  </a:cubicBezTo>
                  <a:cubicBezTo>
                    <a:pt x="193" y="394"/>
                    <a:pt x="193" y="378"/>
                    <a:pt x="193" y="362"/>
                  </a:cubicBezTo>
                  <a:close/>
                  <a:moveTo>
                    <a:pt x="276" y="362"/>
                  </a:moveTo>
                  <a:cubicBezTo>
                    <a:pt x="260" y="362"/>
                    <a:pt x="245" y="362"/>
                    <a:pt x="229" y="362"/>
                  </a:cubicBezTo>
                  <a:cubicBezTo>
                    <a:pt x="229" y="378"/>
                    <a:pt x="229" y="394"/>
                    <a:pt x="229" y="410"/>
                  </a:cubicBezTo>
                  <a:cubicBezTo>
                    <a:pt x="245" y="410"/>
                    <a:pt x="260" y="410"/>
                    <a:pt x="276" y="410"/>
                  </a:cubicBezTo>
                  <a:cubicBezTo>
                    <a:pt x="276" y="394"/>
                    <a:pt x="276" y="378"/>
                    <a:pt x="276" y="362"/>
                  </a:cubicBezTo>
                  <a:close/>
                  <a:moveTo>
                    <a:pt x="110" y="362"/>
                  </a:moveTo>
                  <a:cubicBezTo>
                    <a:pt x="62" y="362"/>
                    <a:pt x="62" y="362"/>
                    <a:pt x="62" y="362"/>
                  </a:cubicBezTo>
                  <a:cubicBezTo>
                    <a:pt x="62" y="410"/>
                    <a:pt x="62" y="410"/>
                    <a:pt x="62" y="410"/>
                  </a:cubicBezTo>
                  <a:cubicBezTo>
                    <a:pt x="110" y="410"/>
                    <a:pt x="110" y="410"/>
                    <a:pt x="110" y="410"/>
                  </a:cubicBezTo>
                  <a:cubicBezTo>
                    <a:pt x="110" y="362"/>
                    <a:pt x="110" y="362"/>
                    <a:pt x="110" y="362"/>
                  </a:cubicBezTo>
                  <a:close/>
                  <a:moveTo>
                    <a:pt x="360" y="291"/>
                  </a:moveTo>
                  <a:cubicBezTo>
                    <a:pt x="312" y="291"/>
                    <a:pt x="312" y="291"/>
                    <a:pt x="312" y="291"/>
                  </a:cubicBezTo>
                  <a:cubicBezTo>
                    <a:pt x="312" y="338"/>
                    <a:pt x="312" y="338"/>
                    <a:pt x="312" y="338"/>
                  </a:cubicBezTo>
                  <a:cubicBezTo>
                    <a:pt x="360" y="338"/>
                    <a:pt x="360" y="338"/>
                    <a:pt x="360" y="338"/>
                  </a:cubicBezTo>
                  <a:cubicBezTo>
                    <a:pt x="360" y="291"/>
                    <a:pt x="360" y="291"/>
                    <a:pt x="360" y="291"/>
                  </a:cubicBezTo>
                  <a:close/>
                  <a:moveTo>
                    <a:pt x="193" y="291"/>
                  </a:moveTo>
                  <a:cubicBezTo>
                    <a:pt x="177" y="291"/>
                    <a:pt x="161" y="291"/>
                    <a:pt x="145" y="291"/>
                  </a:cubicBezTo>
                  <a:cubicBezTo>
                    <a:pt x="145" y="306"/>
                    <a:pt x="145" y="322"/>
                    <a:pt x="145" y="338"/>
                  </a:cubicBezTo>
                  <a:cubicBezTo>
                    <a:pt x="161" y="338"/>
                    <a:pt x="177" y="338"/>
                    <a:pt x="193" y="338"/>
                  </a:cubicBezTo>
                  <a:cubicBezTo>
                    <a:pt x="193" y="322"/>
                    <a:pt x="193" y="306"/>
                    <a:pt x="193" y="291"/>
                  </a:cubicBezTo>
                  <a:close/>
                  <a:moveTo>
                    <a:pt x="276" y="291"/>
                  </a:moveTo>
                  <a:cubicBezTo>
                    <a:pt x="260" y="291"/>
                    <a:pt x="245" y="291"/>
                    <a:pt x="229" y="291"/>
                  </a:cubicBezTo>
                  <a:cubicBezTo>
                    <a:pt x="229" y="306"/>
                    <a:pt x="229" y="322"/>
                    <a:pt x="229" y="338"/>
                  </a:cubicBezTo>
                  <a:cubicBezTo>
                    <a:pt x="245" y="338"/>
                    <a:pt x="260" y="338"/>
                    <a:pt x="276" y="338"/>
                  </a:cubicBezTo>
                  <a:cubicBezTo>
                    <a:pt x="276" y="322"/>
                    <a:pt x="276" y="306"/>
                    <a:pt x="276" y="291"/>
                  </a:cubicBezTo>
                  <a:close/>
                  <a:moveTo>
                    <a:pt x="110" y="291"/>
                  </a:moveTo>
                  <a:cubicBezTo>
                    <a:pt x="62" y="291"/>
                    <a:pt x="62" y="291"/>
                    <a:pt x="62" y="291"/>
                  </a:cubicBezTo>
                  <a:cubicBezTo>
                    <a:pt x="62" y="338"/>
                    <a:pt x="62" y="338"/>
                    <a:pt x="62" y="338"/>
                  </a:cubicBezTo>
                  <a:cubicBezTo>
                    <a:pt x="110" y="338"/>
                    <a:pt x="110" y="338"/>
                    <a:pt x="110" y="338"/>
                  </a:cubicBezTo>
                  <a:cubicBezTo>
                    <a:pt x="110" y="291"/>
                    <a:pt x="110" y="291"/>
                    <a:pt x="110" y="291"/>
                  </a:cubicBezTo>
                  <a:close/>
                  <a:moveTo>
                    <a:pt x="360" y="219"/>
                  </a:moveTo>
                  <a:cubicBezTo>
                    <a:pt x="312" y="219"/>
                    <a:pt x="312" y="219"/>
                    <a:pt x="312" y="219"/>
                  </a:cubicBezTo>
                  <a:cubicBezTo>
                    <a:pt x="312" y="267"/>
                    <a:pt x="312" y="267"/>
                    <a:pt x="312" y="267"/>
                  </a:cubicBezTo>
                  <a:cubicBezTo>
                    <a:pt x="360" y="267"/>
                    <a:pt x="360" y="267"/>
                    <a:pt x="360" y="267"/>
                  </a:cubicBezTo>
                  <a:cubicBezTo>
                    <a:pt x="360" y="219"/>
                    <a:pt x="360" y="219"/>
                    <a:pt x="360" y="219"/>
                  </a:cubicBezTo>
                  <a:close/>
                  <a:moveTo>
                    <a:pt x="193" y="219"/>
                  </a:moveTo>
                  <a:cubicBezTo>
                    <a:pt x="177" y="219"/>
                    <a:pt x="161" y="219"/>
                    <a:pt x="145" y="219"/>
                  </a:cubicBezTo>
                  <a:cubicBezTo>
                    <a:pt x="145" y="235"/>
                    <a:pt x="145" y="251"/>
                    <a:pt x="145" y="267"/>
                  </a:cubicBezTo>
                  <a:cubicBezTo>
                    <a:pt x="161" y="267"/>
                    <a:pt x="177" y="267"/>
                    <a:pt x="193" y="267"/>
                  </a:cubicBezTo>
                  <a:cubicBezTo>
                    <a:pt x="193" y="251"/>
                    <a:pt x="193" y="235"/>
                    <a:pt x="193" y="219"/>
                  </a:cubicBezTo>
                  <a:close/>
                  <a:moveTo>
                    <a:pt x="276" y="219"/>
                  </a:moveTo>
                  <a:cubicBezTo>
                    <a:pt x="260" y="219"/>
                    <a:pt x="245" y="219"/>
                    <a:pt x="229" y="219"/>
                  </a:cubicBezTo>
                  <a:cubicBezTo>
                    <a:pt x="229" y="235"/>
                    <a:pt x="229" y="251"/>
                    <a:pt x="229" y="267"/>
                  </a:cubicBezTo>
                  <a:cubicBezTo>
                    <a:pt x="245" y="267"/>
                    <a:pt x="260" y="267"/>
                    <a:pt x="276" y="267"/>
                  </a:cubicBezTo>
                  <a:cubicBezTo>
                    <a:pt x="276" y="251"/>
                    <a:pt x="276" y="235"/>
                    <a:pt x="276" y="219"/>
                  </a:cubicBezTo>
                  <a:close/>
                  <a:moveTo>
                    <a:pt x="77" y="0"/>
                  </a:moveTo>
                  <a:cubicBezTo>
                    <a:pt x="76" y="0"/>
                    <a:pt x="76" y="0"/>
                    <a:pt x="75" y="0"/>
                  </a:cubicBezTo>
                  <a:cubicBezTo>
                    <a:pt x="68" y="0"/>
                    <a:pt x="62" y="6"/>
                    <a:pt x="62" y="13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62" y="87"/>
                    <a:pt x="68" y="92"/>
                    <a:pt x="75" y="92"/>
                  </a:cubicBezTo>
                  <a:cubicBezTo>
                    <a:pt x="76" y="92"/>
                    <a:pt x="76" y="92"/>
                    <a:pt x="77" y="92"/>
                  </a:cubicBezTo>
                  <a:cubicBezTo>
                    <a:pt x="84" y="92"/>
                    <a:pt x="90" y="87"/>
                    <a:pt x="90" y="79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90" y="6"/>
                    <a:pt x="84" y="0"/>
                    <a:pt x="77" y="0"/>
                  </a:cubicBezTo>
                  <a:close/>
                  <a:moveTo>
                    <a:pt x="392" y="185"/>
                  </a:moveTo>
                  <a:cubicBezTo>
                    <a:pt x="392" y="441"/>
                    <a:pt x="392" y="441"/>
                    <a:pt x="392" y="441"/>
                  </a:cubicBezTo>
                  <a:cubicBezTo>
                    <a:pt x="392" y="443"/>
                    <a:pt x="389" y="446"/>
                    <a:pt x="386" y="446"/>
                  </a:cubicBezTo>
                  <a:cubicBezTo>
                    <a:pt x="34" y="446"/>
                    <a:pt x="34" y="446"/>
                    <a:pt x="34" y="446"/>
                  </a:cubicBezTo>
                  <a:cubicBezTo>
                    <a:pt x="31" y="446"/>
                    <a:pt x="28" y="443"/>
                    <a:pt x="28" y="441"/>
                  </a:cubicBezTo>
                  <a:cubicBezTo>
                    <a:pt x="28" y="185"/>
                    <a:pt x="28" y="185"/>
                    <a:pt x="28" y="185"/>
                  </a:cubicBezTo>
                  <a:cubicBezTo>
                    <a:pt x="28" y="182"/>
                    <a:pt x="31" y="180"/>
                    <a:pt x="34" y="180"/>
                  </a:cubicBezTo>
                  <a:cubicBezTo>
                    <a:pt x="386" y="180"/>
                    <a:pt x="386" y="180"/>
                    <a:pt x="386" y="180"/>
                  </a:cubicBezTo>
                  <a:cubicBezTo>
                    <a:pt x="389" y="180"/>
                    <a:pt x="392" y="182"/>
                    <a:pt x="392" y="185"/>
                  </a:cubicBezTo>
                  <a:close/>
                  <a:moveTo>
                    <a:pt x="392" y="460"/>
                  </a:moveTo>
                  <a:cubicBezTo>
                    <a:pt x="392" y="463"/>
                    <a:pt x="392" y="463"/>
                    <a:pt x="392" y="463"/>
                  </a:cubicBezTo>
                  <a:cubicBezTo>
                    <a:pt x="28" y="463"/>
                    <a:pt x="28" y="463"/>
                    <a:pt x="28" y="463"/>
                  </a:cubicBezTo>
                  <a:cubicBezTo>
                    <a:pt x="28" y="460"/>
                    <a:pt x="28" y="460"/>
                    <a:pt x="28" y="460"/>
                  </a:cubicBezTo>
                  <a:cubicBezTo>
                    <a:pt x="392" y="460"/>
                    <a:pt x="392" y="460"/>
                    <a:pt x="392" y="460"/>
                  </a:cubicBezTo>
                  <a:close/>
                  <a:moveTo>
                    <a:pt x="392" y="478"/>
                  </a:moveTo>
                  <a:cubicBezTo>
                    <a:pt x="392" y="481"/>
                    <a:pt x="392" y="481"/>
                    <a:pt x="392" y="481"/>
                  </a:cubicBezTo>
                  <a:cubicBezTo>
                    <a:pt x="28" y="481"/>
                    <a:pt x="28" y="481"/>
                    <a:pt x="28" y="481"/>
                  </a:cubicBezTo>
                  <a:cubicBezTo>
                    <a:pt x="28" y="478"/>
                    <a:pt x="28" y="478"/>
                    <a:pt x="28" y="478"/>
                  </a:cubicBezTo>
                  <a:cubicBezTo>
                    <a:pt x="392" y="478"/>
                    <a:pt x="392" y="478"/>
                    <a:pt x="392" y="478"/>
                  </a:cubicBezTo>
                  <a:close/>
                  <a:moveTo>
                    <a:pt x="386" y="41"/>
                  </a:moveTo>
                  <a:cubicBezTo>
                    <a:pt x="405" y="41"/>
                    <a:pt x="420" y="56"/>
                    <a:pt x="420" y="75"/>
                  </a:cubicBezTo>
                  <a:cubicBezTo>
                    <a:pt x="420" y="463"/>
                    <a:pt x="420" y="463"/>
                    <a:pt x="420" y="463"/>
                  </a:cubicBezTo>
                  <a:cubicBezTo>
                    <a:pt x="420" y="481"/>
                    <a:pt x="405" y="496"/>
                    <a:pt x="386" y="496"/>
                  </a:cubicBezTo>
                  <a:cubicBezTo>
                    <a:pt x="269" y="496"/>
                    <a:pt x="151" y="496"/>
                    <a:pt x="34" y="496"/>
                  </a:cubicBezTo>
                  <a:cubicBezTo>
                    <a:pt x="15" y="496"/>
                    <a:pt x="0" y="481"/>
                    <a:pt x="0" y="463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56"/>
                    <a:pt x="15" y="41"/>
                    <a:pt x="34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57"/>
                    <a:pt x="51" y="72"/>
                    <a:pt x="51" y="88"/>
                  </a:cubicBezTo>
                  <a:cubicBezTo>
                    <a:pt x="51" y="98"/>
                    <a:pt x="59" y="106"/>
                    <a:pt x="69" y="106"/>
                  </a:cubicBezTo>
                  <a:cubicBezTo>
                    <a:pt x="74" y="106"/>
                    <a:pt x="78" y="106"/>
                    <a:pt x="83" y="106"/>
                  </a:cubicBezTo>
                  <a:cubicBezTo>
                    <a:pt x="93" y="106"/>
                    <a:pt x="101" y="98"/>
                    <a:pt x="101" y="88"/>
                  </a:cubicBezTo>
                  <a:cubicBezTo>
                    <a:pt x="101" y="72"/>
                    <a:pt x="101" y="57"/>
                    <a:pt x="101" y="41"/>
                  </a:cubicBezTo>
                  <a:cubicBezTo>
                    <a:pt x="321" y="41"/>
                    <a:pt x="321" y="41"/>
                    <a:pt x="321" y="41"/>
                  </a:cubicBezTo>
                  <a:cubicBezTo>
                    <a:pt x="321" y="57"/>
                    <a:pt x="321" y="72"/>
                    <a:pt x="321" y="88"/>
                  </a:cubicBezTo>
                  <a:cubicBezTo>
                    <a:pt x="321" y="98"/>
                    <a:pt x="329" y="106"/>
                    <a:pt x="339" y="106"/>
                  </a:cubicBezTo>
                  <a:cubicBezTo>
                    <a:pt x="343" y="106"/>
                    <a:pt x="348" y="106"/>
                    <a:pt x="352" y="106"/>
                  </a:cubicBezTo>
                  <a:cubicBezTo>
                    <a:pt x="362" y="106"/>
                    <a:pt x="370" y="98"/>
                    <a:pt x="370" y="88"/>
                  </a:cubicBezTo>
                  <a:cubicBezTo>
                    <a:pt x="370" y="72"/>
                    <a:pt x="370" y="57"/>
                    <a:pt x="370" y="41"/>
                  </a:cubicBezTo>
                  <a:lnTo>
                    <a:pt x="386" y="4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>
                <a:solidFill>
                  <a:schemeClr val="tx2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390281" y="3727675"/>
            <a:ext cx="925006" cy="925006"/>
            <a:chOff x="5373771" y="3162525"/>
            <a:chExt cx="925006" cy="925006"/>
          </a:xfrm>
        </p:grpSpPr>
        <p:sp>
          <p:nvSpPr>
            <p:cNvPr id="10" name="Rectangle 58"/>
            <p:cNvSpPr>
              <a:spLocks noChangeArrowheads="1"/>
            </p:cNvSpPr>
            <p:nvPr/>
          </p:nvSpPr>
          <p:spPr bwMode="auto">
            <a:xfrm rot="2700000">
              <a:off x="5373771" y="3162525"/>
              <a:ext cx="925006" cy="925006"/>
            </a:xfrm>
            <a:prstGeom prst="round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200" ker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30"/>
            <p:cNvSpPr>
              <a:spLocks noEditPoints="1"/>
            </p:cNvSpPr>
            <p:nvPr/>
          </p:nvSpPr>
          <p:spPr bwMode="auto">
            <a:xfrm>
              <a:off x="5659122" y="3366485"/>
              <a:ext cx="354302" cy="442877"/>
            </a:xfrm>
            <a:custGeom>
              <a:avLst/>
              <a:gdLst>
                <a:gd name="T0" fmla="*/ 100 w 408"/>
                <a:gd name="T1" fmla="*/ 18 h 510"/>
                <a:gd name="T2" fmla="*/ 290 w 408"/>
                <a:gd name="T3" fmla="*/ 368 h 510"/>
                <a:gd name="T4" fmla="*/ 345 w 408"/>
                <a:gd name="T5" fmla="*/ 332 h 510"/>
                <a:gd name="T6" fmla="*/ 259 w 408"/>
                <a:gd name="T7" fmla="*/ 464 h 510"/>
                <a:gd name="T8" fmla="*/ 267 w 408"/>
                <a:gd name="T9" fmla="*/ 397 h 510"/>
                <a:gd name="T10" fmla="*/ 241 w 408"/>
                <a:gd name="T11" fmla="*/ 345 h 510"/>
                <a:gd name="T12" fmla="*/ 216 w 408"/>
                <a:gd name="T13" fmla="*/ 319 h 510"/>
                <a:gd name="T14" fmla="*/ 320 w 408"/>
                <a:gd name="T15" fmla="*/ 474 h 510"/>
                <a:gd name="T16" fmla="*/ 159 w 408"/>
                <a:gd name="T17" fmla="*/ 386 h 510"/>
                <a:gd name="T18" fmla="*/ 196 w 408"/>
                <a:gd name="T19" fmla="*/ 298 h 510"/>
                <a:gd name="T20" fmla="*/ 229 w 408"/>
                <a:gd name="T21" fmla="*/ 381 h 510"/>
                <a:gd name="T22" fmla="*/ 338 w 408"/>
                <a:gd name="T23" fmla="*/ 391 h 510"/>
                <a:gd name="T24" fmla="*/ 278 w 408"/>
                <a:gd name="T25" fmla="*/ 440 h 510"/>
                <a:gd name="T26" fmla="*/ 289 w 408"/>
                <a:gd name="T27" fmla="*/ 332 h 510"/>
                <a:gd name="T28" fmla="*/ 126 w 408"/>
                <a:gd name="T29" fmla="*/ 86 h 510"/>
                <a:gd name="T30" fmla="*/ 138 w 408"/>
                <a:gd name="T31" fmla="*/ 19 h 510"/>
                <a:gd name="T32" fmla="*/ 217 w 408"/>
                <a:gd name="T33" fmla="*/ 61 h 510"/>
                <a:gd name="T34" fmla="*/ 127 w 408"/>
                <a:gd name="T35" fmla="*/ 22 h 510"/>
                <a:gd name="T36" fmla="*/ 244 w 408"/>
                <a:gd name="T37" fmla="*/ 59 h 510"/>
                <a:gd name="T38" fmla="*/ 134 w 408"/>
                <a:gd name="T39" fmla="*/ 343 h 510"/>
                <a:gd name="T40" fmla="*/ 87 w 408"/>
                <a:gd name="T41" fmla="*/ 290 h 510"/>
                <a:gd name="T42" fmla="*/ 86 w 408"/>
                <a:gd name="T43" fmla="*/ 290 h 510"/>
                <a:gd name="T44" fmla="*/ 85 w 408"/>
                <a:gd name="T45" fmla="*/ 290 h 510"/>
                <a:gd name="T46" fmla="*/ 84 w 408"/>
                <a:gd name="T47" fmla="*/ 289 h 510"/>
                <a:gd name="T48" fmla="*/ 83 w 408"/>
                <a:gd name="T49" fmla="*/ 289 h 510"/>
                <a:gd name="T50" fmla="*/ 83 w 408"/>
                <a:gd name="T51" fmla="*/ 289 h 510"/>
                <a:gd name="T52" fmla="*/ 82 w 408"/>
                <a:gd name="T53" fmla="*/ 289 h 510"/>
                <a:gd name="T54" fmla="*/ 81 w 408"/>
                <a:gd name="T55" fmla="*/ 288 h 510"/>
                <a:gd name="T56" fmla="*/ 81 w 408"/>
                <a:gd name="T57" fmla="*/ 288 h 510"/>
                <a:gd name="T58" fmla="*/ 80 w 408"/>
                <a:gd name="T59" fmla="*/ 287 h 510"/>
                <a:gd name="T60" fmla="*/ 80 w 408"/>
                <a:gd name="T61" fmla="*/ 287 h 510"/>
                <a:gd name="T62" fmla="*/ 79 w 408"/>
                <a:gd name="T63" fmla="*/ 286 h 510"/>
                <a:gd name="T64" fmla="*/ 79 w 408"/>
                <a:gd name="T65" fmla="*/ 285 h 510"/>
                <a:gd name="T66" fmla="*/ 78 w 408"/>
                <a:gd name="T67" fmla="*/ 284 h 510"/>
                <a:gd name="T68" fmla="*/ 78 w 408"/>
                <a:gd name="T69" fmla="*/ 284 h 510"/>
                <a:gd name="T70" fmla="*/ 78 w 408"/>
                <a:gd name="T71" fmla="*/ 283 h 510"/>
                <a:gd name="T72" fmla="*/ 78 w 408"/>
                <a:gd name="T73" fmla="*/ 282 h 510"/>
                <a:gd name="T74" fmla="*/ 77 w 408"/>
                <a:gd name="T75" fmla="*/ 281 h 510"/>
                <a:gd name="T76" fmla="*/ 77 w 408"/>
                <a:gd name="T77" fmla="*/ 281 h 510"/>
                <a:gd name="T78" fmla="*/ 77 w 408"/>
                <a:gd name="T79" fmla="*/ 280 h 510"/>
                <a:gd name="T80" fmla="*/ 77 w 408"/>
                <a:gd name="T81" fmla="*/ 279 h 510"/>
                <a:gd name="T82" fmla="*/ 78 w 408"/>
                <a:gd name="T83" fmla="*/ 278 h 510"/>
                <a:gd name="T84" fmla="*/ 78 w 408"/>
                <a:gd name="T85" fmla="*/ 278 h 510"/>
                <a:gd name="T86" fmla="*/ 78 w 408"/>
                <a:gd name="T87" fmla="*/ 277 h 510"/>
                <a:gd name="T88" fmla="*/ 79 w 408"/>
                <a:gd name="T89" fmla="*/ 276 h 510"/>
                <a:gd name="T90" fmla="*/ 79 w 408"/>
                <a:gd name="T91" fmla="*/ 275 h 510"/>
                <a:gd name="T92" fmla="*/ 80 w 408"/>
                <a:gd name="T93" fmla="*/ 274 h 510"/>
                <a:gd name="T94" fmla="*/ 80 w 408"/>
                <a:gd name="T95" fmla="*/ 274 h 510"/>
                <a:gd name="T96" fmla="*/ 81 w 408"/>
                <a:gd name="T97" fmla="*/ 273 h 510"/>
                <a:gd name="T98" fmla="*/ 82 w 408"/>
                <a:gd name="T99" fmla="*/ 272 h 510"/>
                <a:gd name="T100" fmla="*/ 83 w 408"/>
                <a:gd name="T101" fmla="*/ 272 h 510"/>
                <a:gd name="T102" fmla="*/ 84 w 408"/>
                <a:gd name="T103" fmla="*/ 272 h 510"/>
                <a:gd name="T104" fmla="*/ 86 w 408"/>
                <a:gd name="T105" fmla="*/ 271 h 510"/>
                <a:gd name="T106" fmla="*/ 77 w 408"/>
                <a:gd name="T107" fmla="*/ 280 h 510"/>
                <a:gd name="T108" fmla="*/ 87 w 408"/>
                <a:gd name="T109" fmla="*/ 237 h 510"/>
                <a:gd name="T110" fmla="*/ 267 w 408"/>
                <a:gd name="T111" fmla="*/ 175 h 510"/>
                <a:gd name="T112" fmla="*/ 258 w 408"/>
                <a:gd name="T113" fmla="*/ 115 h 510"/>
                <a:gd name="T114" fmla="*/ 87 w 408"/>
                <a:gd name="T115" fmla="*/ 115 h 510"/>
                <a:gd name="T116" fmla="*/ 212 w 408"/>
                <a:gd name="T117" fmla="*/ 28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8" h="510">
                  <a:moveTo>
                    <a:pt x="23" y="460"/>
                  </a:moveTo>
                  <a:cubicBezTo>
                    <a:pt x="147" y="460"/>
                    <a:pt x="147" y="460"/>
                    <a:pt x="147" y="460"/>
                  </a:cubicBezTo>
                  <a:cubicBezTo>
                    <a:pt x="140" y="447"/>
                    <a:pt x="135" y="434"/>
                    <a:pt x="132" y="419"/>
                  </a:cubicBezTo>
                  <a:cubicBezTo>
                    <a:pt x="43" y="419"/>
                    <a:pt x="43" y="419"/>
                    <a:pt x="43" y="419"/>
                  </a:cubicBezTo>
                  <a:cubicBezTo>
                    <a:pt x="43" y="59"/>
                    <a:pt x="43" y="59"/>
                    <a:pt x="43" y="59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11" y="18"/>
                    <a:pt x="0" y="28"/>
                    <a:pt x="0" y="41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50"/>
                    <a:pt x="11" y="460"/>
                    <a:pt x="23" y="460"/>
                  </a:cubicBezTo>
                  <a:close/>
                  <a:moveTo>
                    <a:pt x="286" y="370"/>
                  </a:moveTo>
                  <a:cubicBezTo>
                    <a:pt x="286" y="370"/>
                    <a:pt x="287" y="369"/>
                    <a:pt x="287" y="369"/>
                  </a:cubicBezTo>
                  <a:cubicBezTo>
                    <a:pt x="288" y="368"/>
                    <a:pt x="289" y="368"/>
                    <a:pt x="290" y="368"/>
                  </a:cubicBezTo>
                  <a:cubicBezTo>
                    <a:pt x="291" y="369"/>
                    <a:pt x="291" y="369"/>
                    <a:pt x="291" y="370"/>
                  </a:cubicBezTo>
                  <a:cubicBezTo>
                    <a:pt x="292" y="370"/>
                    <a:pt x="292" y="370"/>
                    <a:pt x="292" y="370"/>
                  </a:cubicBezTo>
                  <a:cubicBezTo>
                    <a:pt x="337" y="325"/>
                    <a:pt x="337" y="325"/>
                    <a:pt x="337" y="325"/>
                  </a:cubicBezTo>
                  <a:cubicBezTo>
                    <a:pt x="338" y="324"/>
                    <a:pt x="340" y="323"/>
                    <a:pt x="341" y="323"/>
                  </a:cubicBezTo>
                  <a:cubicBezTo>
                    <a:pt x="342" y="323"/>
                    <a:pt x="344" y="324"/>
                    <a:pt x="345" y="325"/>
                  </a:cubicBezTo>
                  <a:cubicBezTo>
                    <a:pt x="346" y="326"/>
                    <a:pt x="346" y="327"/>
                    <a:pt x="346" y="329"/>
                  </a:cubicBezTo>
                  <a:cubicBezTo>
                    <a:pt x="346" y="330"/>
                    <a:pt x="346" y="331"/>
                    <a:pt x="345" y="332"/>
                  </a:cubicBezTo>
                  <a:cubicBezTo>
                    <a:pt x="293" y="384"/>
                    <a:pt x="293" y="384"/>
                    <a:pt x="293" y="384"/>
                  </a:cubicBezTo>
                  <a:cubicBezTo>
                    <a:pt x="300" y="389"/>
                    <a:pt x="300" y="389"/>
                    <a:pt x="300" y="389"/>
                  </a:cubicBezTo>
                  <a:cubicBezTo>
                    <a:pt x="302" y="391"/>
                    <a:pt x="303" y="392"/>
                    <a:pt x="303" y="394"/>
                  </a:cubicBezTo>
                  <a:cubicBezTo>
                    <a:pt x="304" y="398"/>
                    <a:pt x="301" y="402"/>
                    <a:pt x="297" y="403"/>
                  </a:cubicBezTo>
                  <a:cubicBezTo>
                    <a:pt x="295" y="403"/>
                    <a:pt x="293" y="403"/>
                    <a:pt x="291" y="401"/>
                  </a:cubicBezTo>
                  <a:cubicBezTo>
                    <a:pt x="283" y="396"/>
                    <a:pt x="283" y="396"/>
                    <a:pt x="283" y="396"/>
                  </a:cubicBezTo>
                  <a:cubicBezTo>
                    <a:pt x="259" y="464"/>
                    <a:pt x="259" y="464"/>
                    <a:pt x="259" y="464"/>
                  </a:cubicBezTo>
                  <a:cubicBezTo>
                    <a:pt x="259" y="465"/>
                    <a:pt x="258" y="465"/>
                    <a:pt x="258" y="466"/>
                  </a:cubicBezTo>
                  <a:cubicBezTo>
                    <a:pt x="256" y="466"/>
                    <a:pt x="254" y="466"/>
                    <a:pt x="253" y="464"/>
                  </a:cubicBezTo>
                  <a:cubicBezTo>
                    <a:pt x="253" y="463"/>
                    <a:pt x="253" y="463"/>
                    <a:pt x="253" y="462"/>
                  </a:cubicBezTo>
                  <a:cubicBezTo>
                    <a:pt x="274" y="402"/>
                    <a:pt x="274" y="402"/>
                    <a:pt x="274" y="402"/>
                  </a:cubicBezTo>
                  <a:cubicBezTo>
                    <a:pt x="274" y="402"/>
                    <a:pt x="273" y="403"/>
                    <a:pt x="272" y="403"/>
                  </a:cubicBezTo>
                  <a:cubicBezTo>
                    <a:pt x="271" y="403"/>
                    <a:pt x="270" y="402"/>
                    <a:pt x="269" y="401"/>
                  </a:cubicBezTo>
                  <a:cubicBezTo>
                    <a:pt x="268" y="400"/>
                    <a:pt x="267" y="399"/>
                    <a:pt x="267" y="397"/>
                  </a:cubicBezTo>
                  <a:cubicBezTo>
                    <a:pt x="267" y="396"/>
                    <a:pt x="268" y="394"/>
                    <a:pt x="269" y="393"/>
                  </a:cubicBezTo>
                  <a:cubicBezTo>
                    <a:pt x="274" y="388"/>
                    <a:pt x="274" y="388"/>
                    <a:pt x="274" y="388"/>
                  </a:cubicBezTo>
                  <a:cubicBezTo>
                    <a:pt x="232" y="357"/>
                    <a:pt x="232" y="357"/>
                    <a:pt x="232" y="357"/>
                  </a:cubicBezTo>
                  <a:cubicBezTo>
                    <a:pt x="231" y="356"/>
                    <a:pt x="230" y="354"/>
                    <a:pt x="229" y="352"/>
                  </a:cubicBezTo>
                  <a:cubicBezTo>
                    <a:pt x="229" y="350"/>
                    <a:pt x="230" y="348"/>
                    <a:pt x="231" y="347"/>
                  </a:cubicBezTo>
                  <a:cubicBezTo>
                    <a:pt x="232" y="345"/>
                    <a:pt x="234" y="344"/>
                    <a:pt x="236" y="344"/>
                  </a:cubicBezTo>
                  <a:cubicBezTo>
                    <a:pt x="238" y="344"/>
                    <a:pt x="240" y="344"/>
                    <a:pt x="241" y="345"/>
                  </a:cubicBezTo>
                  <a:cubicBezTo>
                    <a:pt x="283" y="377"/>
                    <a:pt x="283" y="377"/>
                    <a:pt x="283" y="377"/>
                  </a:cubicBezTo>
                  <a:cubicBezTo>
                    <a:pt x="286" y="370"/>
                    <a:pt x="286" y="370"/>
                    <a:pt x="286" y="370"/>
                  </a:cubicBezTo>
                  <a:close/>
                  <a:moveTo>
                    <a:pt x="350" y="319"/>
                  </a:moveTo>
                  <a:cubicBezTo>
                    <a:pt x="342" y="310"/>
                    <a:pt x="331" y="303"/>
                    <a:pt x="320" y="299"/>
                  </a:cubicBezTo>
                  <a:cubicBezTo>
                    <a:pt x="309" y="294"/>
                    <a:pt x="296" y="291"/>
                    <a:pt x="283" y="291"/>
                  </a:cubicBezTo>
                  <a:cubicBezTo>
                    <a:pt x="271" y="291"/>
                    <a:pt x="258" y="294"/>
                    <a:pt x="247" y="299"/>
                  </a:cubicBezTo>
                  <a:cubicBezTo>
                    <a:pt x="236" y="303"/>
                    <a:pt x="225" y="310"/>
                    <a:pt x="216" y="319"/>
                  </a:cubicBezTo>
                  <a:cubicBezTo>
                    <a:pt x="208" y="328"/>
                    <a:pt x="201" y="338"/>
                    <a:pt x="196" y="350"/>
                  </a:cubicBezTo>
                  <a:cubicBezTo>
                    <a:pt x="191" y="361"/>
                    <a:pt x="189" y="373"/>
                    <a:pt x="189" y="386"/>
                  </a:cubicBezTo>
                  <a:cubicBezTo>
                    <a:pt x="189" y="399"/>
                    <a:pt x="191" y="411"/>
                    <a:pt x="196" y="422"/>
                  </a:cubicBezTo>
                  <a:cubicBezTo>
                    <a:pt x="201" y="434"/>
                    <a:pt x="208" y="444"/>
                    <a:pt x="216" y="453"/>
                  </a:cubicBezTo>
                  <a:cubicBezTo>
                    <a:pt x="225" y="462"/>
                    <a:pt x="236" y="469"/>
                    <a:pt x="247" y="474"/>
                  </a:cubicBezTo>
                  <a:cubicBezTo>
                    <a:pt x="258" y="478"/>
                    <a:pt x="271" y="481"/>
                    <a:pt x="283" y="481"/>
                  </a:cubicBezTo>
                  <a:cubicBezTo>
                    <a:pt x="296" y="481"/>
                    <a:pt x="309" y="478"/>
                    <a:pt x="320" y="474"/>
                  </a:cubicBezTo>
                  <a:cubicBezTo>
                    <a:pt x="331" y="469"/>
                    <a:pt x="342" y="462"/>
                    <a:pt x="350" y="453"/>
                  </a:cubicBezTo>
                  <a:cubicBezTo>
                    <a:pt x="359" y="444"/>
                    <a:pt x="366" y="434"/>
                    <a:pt x="371" y="422"/>
                  </a:cubicBezTo>
                  <a:cubicBezTo>
                    <a:pt x="376" y="411"/>
                    <a:pt x="378" y="399"/>
                    <a:pt x="378" y="386"/>
                  </a:cubicBezTo>
                  <a:cubicBezTo>
                    <a:pt x="378" y="373"/>
                    <a:pt x="376" y="361"/>
                    <a:pt x="371" y="350"/>
                  </a:cubicBezTo>
                  <a:cubicBezTo>
                    <a:pt x="366" y="338"/>
                    <a:pt x="359" y="328"/>
                    <a:pt x="350" y="319"/>
                  </a:cubicBezTo>
                  <a:close/>
                  <a:moveTo>
                    <a:pt x="196" y="298"/>
                  </a:moveTo>
                  <a:cubicBezTo>
                    <a:pt x="173" y="321"/>
                    <a:pt x="159" y="352"/>
                    <a:pt x="159" y="386"/>
                  </a:cubicBezTo>
                  <a:cubicBezTo>
                    <a:pt x="159" y="420"/>
                    <a:pt x="173" y="451"/>
                    <a:pt x="196" y="474"/>
                  </a:cubicBezTo>
                  <a:cubicBezTo>
                    <a:pt x="218" y="496"/>
                    <a:pt x="249" y="510"/>
                    <a:pt x="283" y="510"/>
                  </a:cubicBezTo>
                  <a:cubicBezTo>
                    <a:pt x="318" y="510"/>
                    <a:pt x="349" y="496"/>
                    <a:pt x="371" y="474"/>
                  </a:cubicBezTo>
                  <a:cubicBezTo>
                    <a:pt x="394" y="451"/>
                    <a:pt x="408" y="420"/>
                    <a:pt x="408" y="386"/>
                  </a:cubicBezTo>
                  <a:cubicBezTo>
                    <a:pt x="408" y="352"/>
                    <a:pt x="394" y="321"/>
                    <a:pt x="371" y="298"/>
                  </a:cubicBezTo>
                  <a:cubicBezTo>
                    <a:pt x="349" y="276"/>
                    <a:pt x="318" y="262"/>
                    <a:pt x="283" y="262"/>
                  </a:cubicBezTo>
                  <a:cubicBezTo>
                    <a:pt x="249" y="262"/>
                    <a:pt x="218" y="276"/>
                    <a:pt x="196" y="298"/>
                  </a:cubicBezTo>
                  <a:close/>
                  <a:moveTo>
                    <a:pt x="229" y="381"/>
                  </a:moveTo>
                  <a:cubicBezTo>
                    <a:pt x="202" y="381"/>
                    <a:pt x="202" y="381"/>
                    <a:pt x="202" y="381"/>
                  </a:cubicBezTo>
                  <a:cubicBezTo>
                    <a:pt x="199" y="381"/>
                    <a:pt x="197" y="383"/>
                    <a:pt x="197" y="386"/>
                  </a:cubicBezTo>
                  <a:cubicBezTo>
                    <a:pt x="197" y="389"/>
                    <a:pt x="199" y="391"/>
                    <a:pt x="202" y="391"/>
                  </a:cubicBezTo>
                  <a:cubicBezTo>
                    <a:pt x="229" y="391"/>
                    <a:pt x="229" y="391"/>
                    <a:pt x="229" y="391"/>
                  </a:cubicBezTo>
                  <a:cubicBezTo>
                    <a:pt x="232" y="391"/>
                    <a:pt x="235" y="389"/>
                    <a:pt x="235" y="386"/>
                  </a:cubicBezTo>
                  <a:cubicBezTo>
                    <a:pt x="235" y="383"/>
                    <a:pt x="232" y="381"/>
                    <a:pt x="229" y="381"/>
                  </a:cubicBezTo>
                  <a:close/>
                  <a:moveTo>
                    <a:pt x="338" y="391"/>
                  </a:moveTo>
                  <a:cubicBezTo>
                    <a:pt x="365" y="391"/>
                    <a:pt x="365" y="391"/>
                    <a:pt x="365" y="391"/>
                  </a:cubicBezTo>
                  <a:cubicBezTo>
                    <a:pt x="368" y="391"/>
                    <a:pt x="370" y="389"/>
                    <a:pt x="370" y="386"/>
                  </a:cubicBezTo>
                  <a:cubicBezTo>
                    <a:pt x="370" y="383"/>
                    <a:pt x="368" y="381"/>
                    <a:pt x="365" y="381"/>
                  </a:cubicBezTo>
                  <a:cubicBezTo>
                    <a:pt x="338" y="381"/>
                    <a:pt x="338" y="381"/>
                    <a:pt x="338" y="381"/>
                  </a:cubicBezTo>
                  <a:cubicBezTo>
                    <a:pt x="335" y="381"/>
                    <a:pt x="332" y="383"/>
                    <a:pt x="332" y="386"/>
                  </a:cubicBezTo>
                  <a:cubicBezTo>
                    <a:pt x="332" y="389"/>
                    <a:pt x="335" y="391"/>
                    <a:pt x="338" y="391"/>
                  </a:cubicBezTo>
                  <a:close/>
                  <a:moveTo>
                    <a:pt x="278" y="440"/>
                  </a:moveTo>
                  <a:cubicBezTo>
                    <a:pt x="278" y="467"/>
                    <a:pt x="278" y="467"/>
                    <a:pt x="278" y="467"/>
                  </a:cubicBezTo>
                  <a:cubicBezTo>
                    <a:pt x="278" y="470"/>
                    <a:pt x="280" y="473"/>
                    <a:pt x="283" y="473"/>
                  </a:cubicBezTo>
                  <a:cubicBezTo>
                    <a:pt x="286" y="473"/>
                    <a:pt x="289" y="470"/>
                    <a:pt x="289" y="467"/>
                  </a:cubicBezTo>
                  <a:cubicBezTo>
                    <a:pt x="289" y="440"/>
                    <a:pt x="289" y="440"/>
                    <a:pt x="289" y="440"/>
                  </a:cubicBezTo>
                  <a:cubicBezTo>
                    <a:pt x="289" y="437"/>
                    <a:pt x="286" y="435"/>
                    <a:pt x="283" y="435"/>
                  </a:cubicBezTo>
                  <a:cubicBezTo>
                    <a:pt x="280" y="435"/>
                    <a:pt x="278" y="437"/>
                    <a:pt x="278" y="440"/>
                  </a:cubicBezTo>
                  <a:close/>
                  <a:moveTo>
                    <a:pt x="289" y="332"/>
                  </a:moveTo>
                  <a:cubicBezTo>
                    <a:pt x="289" y="305"/>
                    <a:pt x="289" y="305"/>
                    <a:pt x="289" y="305"/>
                  </a:cubicBezTo>
                  <a:cubicBezTo>
                    <a:pt x="289" y="302"/>
                    <a:pt x="286" y="299"/>
                    <a:pt x="283" y="299"/>
                  </a:cubicBezTo>
                  <a:cubicBezTo>
                    <a:pt x="280" y="299"/>
                    <a:pt x="278" y="302"/>
                    <a:pt x="278" y="305"/>
                  </a:cubicBezTo>
                  <a:cubicBezTo>
                    <a:pt x="278" y="332"/>
                    <a:pt x="278" y="332"/>
                    <a:pt x="278" y="332"/>
                  </a:cubicBezTo>
                  <a:cubicBezTo>
                    <a:pt x="278" y="335"/>
                    <a:pt x="280" y="337"/>
                    <a:pt x="283" y="337"/>
                  </a:cubicBezTo>
                  <a:cubicBezTo>
                    <a:pt x="286" y="337"/>
                    <a:pt x="289" y="335"/>
                    <a:pt x="289" y="332"/>
                  </a:cubicBezTo>
                  <a:close/>
                  <a:moveTo>
                    <a:pt x="218" y="0"/>
                  </a:moveTo>
                  <a:cubicBezTo>
                    <a:pt x="224" y="0"/>
                    <a:pt x="228" y="2"/>
                    <a:pt x="232" y="4"/>
                  </a:cubicBezTo>
                  <a:cubicBezTo>
                    <a:pt x="235" y="7"/>
                    <a:pt x="237" y="11"/>
                    <a:pt x="237" y="14"/>
                  </a:cubicBezTo>
                  <a:cubicBezTo>
                    <a:pt x="237" y="72"/>
                    <a:pt x="237" y="72"/>
                    <a:pt x="237" y="72"/>
                  </a:cubicBezTo>
                  <a:cubicBezTo>
                    <a:pt x="237" y="75"/>
                    <a:pt x="235" y="79"/>
                    <a:pt x="232" y="82"/>
                  </a:cubicBezTo>
                  <a:cubicBezTo>
                    <a:pt x="228" y="84"/>
                    <a:pt x="224" y="86"/>
                    <a:pt x="218" y="86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1" y="86"/>
                    <a:pt x="116" y="84"/>
                    <a:pt x="113" y="82"/>
                  </a:cubicBezTo>
                  <a:cubicBezTo>
                    <a:pt x="110" y="79"/>
                    <a:pt x="108" y="75"/>
                    <a:pt x="108" y="72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08" y="11"/>
                    <a:pt x="110" y="7"/>
                    <a:pt x="113" y="4"/>
                  </a:cubicBezTo>
                  <a:cubicBezTo>
                    <a:pt x="116" y="2"/>
                    <a:pt x="121" y="0"/>
                    <a:pt x="126" y="0"/>
                  </a:cubicBezTo>
                  <a:cubicBezTo>
                    <a:pt x="218" y="0"/>
                    <a:pt x="218" y="0"/>
                    <a:pt x="218" y="0"/>
                  </a:cubicBezTo>
                  <a:close/>
                  <a:moveTo>
                    <a:pt x="138" y="19"/>
                  </a:moveTo>
                  <a:cubicBezTo>
                    <a:pt x="206" y="19"/>
                    <a:pt x="206" y="19"/>
                    <a:pt x="206" y="19"/>
                  </a:cubicBezTo>
                  <a:cubicBezTo>
                    <a:pt x="210" y="19"/>
                    <a:pt x="214" y="20"/>
                    <a:pt x="217" y="22"/>
                  </a:cubicBezTo>
                  <a:cubicBezTo>
                    <a:pt x="217" y="22"/>
                    <a:pt x="217" y="22"/>
                    <a:pt x="217" y="22"/>
                  </a:cubicBezTo>
                  <a:cubicBezTo>
                    <a:pt x="220" y="25"/>
                    <a:pt x="222" y="29"/>
                    <a:pt x="222" y="33"/>
                  </a:cubicBezTo>
                  <a:cubicBezTo>
                    <a:pt x="222" y="51"/>
                    <a:pt x="222" y="51"/>
                    <a:pt x="222" y="51"/>
                  </a:cubicBezTo>
                  <a:cubicBezTo>
                    <a:pt x="222" y="55"/>
                    <a:pt x="220" y="58"/>
                    <a:pt x="217" y="61"/>
                  </a:cubicBezTo>
                  <a:cubicBezTo>
                    <a:pt x="217" y="61"/>
                    <a:pt x="217" y="61"/>
                    <a:pt x="217" y="61"/>
                  </a:cubicBezTo>
                  <a:cubicBezTo>
                    <a:pt x="214" y="63"/>
                    <a:pt x="210" y="65"/>
                    <a:pt x="206" y="65"/>
                  </a:cubicBezTo>
                  <a:cubicBezTo>
                    <a:pt x="138" y="65"/>
                    <a:pt x="138" y="65"/>
                    <a:pt x="138" y="65"/>
                  </a:cubicBezTo>
                  <a:cubicBezTo>
                    <a:pt x="134" y="65"/>
                    <a:pt x="130" y="63"/>
                    <a:pt x="127" y="61"/>
                  </a:cubicBezTo>
                  <a:cubicBezTo>
                    <a:pt x="127" y="61"/>
                    <a:pt x="127" y="61"/>
                    <a:pt x="127" y="61"/>
                  </a:cubicBezTo>
                  <a:cubicBezTo>
                    <a:pt x="124" y="58"/>
                    <a:pt x="122" y="55"/>
                    <a:pt x="122" y="5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29"/>
                    <a:pt x="124" y="25"/>
                    <a:pt x="127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30" y="20"/>
                    <a:pt x="134" y="19"/>
                    <a:pt x="138" y="19"/>
                  </a:cubicBezTo>
                  <a:close/>
                  <a:moveTo>
                    <a:pt x="344" y="243"/>
                  </a:moveTo>
                  <a:cubicBezTo>
                    <a:pt x="344" y="41"/>
                    <a:pt x="344" y="41"/>
                    <a:pt x="344" y="41"/>
                  </a:cubicBezTo>
                  <a:cubicBezTo>
                    <a:pt x="344" y="28"/>
                    <a:pt x="334" y="18"/>
                    <a:pt x="321" y="18"/>
                  </a:cubicBezTo>
                  <a:cubicBezTo>
                    <a:pt x="244" y="18"/>
                    <a:pt x="244" y="18"/>
                    <a:pt x="244" y="18"/>
                  </a:cubicBezTo>
                  <a:cubicBezTo>
                    <a:pt x="244" y="59"/>
                    <a:pt x="244" y="59"/>
                    <a:pt x="244" y="59"/>
                  </a:cubicBezTo>
                  <a:cubicBezTo>
                    <a:pt x="302" y="59"/>
                    <a:pt x="302" y="59"/>
                    <a:pt x="302" y="59"/>
                  </a:cubicBezTo>
                  <a:cubicBezTo>
                    <a:pt x="302" y="92"/>
                    <a:pt x="302" y="92"/>
                    <a:pt x="302" y="92"/>
                  </a:cubicBezTo>
                  <a:cubicBezTo>
                    <a:pt x="302" y="232"/>
                    <a:pt x="302" y="232"/>
                    <a:pt x="302" y="232"/>
                  </a:cubicBezTo>
                  <a:cubicBezTo>
                    <a:pt x="317" y="234"/>
                    <a:pt x="331" y="238"/>
                    <a:pt x="344" y="243"/>
                  </a:cubicBezTo>
                  <a:close/>
                  <a:moveTo>
                    <a:pt x="87" y="324"/>
                  </a:moveTo>
                  <a:cubicBezTo>
                    <a:pt x="141" y="324"/>
                    <a:pt x="141" y="324"/>
                    <a:pt x="141" y="324"/>
                  </a:cubicBezTo>
                  <a:cubicBezTo>
                    <a:pt x="139" y="330"/>
                    <a:pt x="136" y="336"/>
                    <a:pt x="134" y="343"/>
                  </a:cubicBezTo>
                  <a:cubicBezTo>
                    <a:pt x="87" y="343"/>
                    <a:pt x="87" y="343"/>
                    <a:pt x="87" y="343"/>
                  </a:cubicBezTo>
                  <a:cubicBezTo>
                    <a:pt x="82" y="343"/>
                    <a:pt x="77" y="339"/>
                    <a:pt x="77" y="333"/>
                  </a:cubicBezTo>
                  <a:cubicBezTo>
                    <a:pt x="77" y="333"/>
                    <a:pt x="77" y="333"/>
                    <a:pt x="77" y="333"/>
                  </a:cubicBezTo>
                  <a:cubicBezTo>
                    <a:pt x="77" y="328"/>
                    <a:pt x="82" y="324"/>
                    <a:pt x="87" y="324"/>
                  </a:cubicBezTo>
                  <a:close/>
                  <a:moveTo>
                    <a:pt x="162" y="290"/>
                  </a:moveTo>
                  <a:cubicBezTo>
                    <a:pt x="87" y="290"/>
                    <a:pt x="87" y="290"/>
                    <a:pt x="87" y="290"/>
                  </a:cubicBezTo>
                  <a:cubicBezTo>
                    <a:pt x="87" y="290"/>
                    <a:pt x="87" y="290"/>
                    <a:pt x="87" y="290"/>
                  </a:cubicBezTo>
                  <a:cubicBezTo>
                    <a:pt x="86" y="290"/>
                    <a:pt x="86" y="290"/>
                    <a:pt x="86" y="290"/>
                  </a:cubicBezTo>
                  <a:cubicBezTo>
                    <a:pt x="86" y="290"/>
                    <a:pt x="86" y="290"/>
                    <a:pt x="86" y="290"/>
                  </a:cubicBezTo>
                  <a:cubicBezTo>
                    <a:pt x="86" y="290"/>
                    <a:pt x="86" y="290"/>
                    <a:pt x="86" y="290"/>
                  </a:cubicBezTo>
                  <a:cubicBezTo>
                    <a:pt x="86" y="290"/>
                    <a:pt x="86" y="290"/>
                    <a:pt x="86" y="290"/>
                  </a:cubicBezTo>
                  <a:cubicBezTo>
                    <a:pt x="86" y="290"/>
                    <a:pt x="86" y="290"/>
                    <a:pt x="86" y="290"/>
                  </a:cubicBezTo>
                  <a:cubicBezTo>
                    <a:pt x="86" y="290"/>
                    <a:pt x="86" y="290"/>
                    <a:pt x="86" y="290"/>
                  </a:cubicBezTo>
                  <a:cubicBezTo>
                    <a:pt x="86" y="290"/>
                    <a:pt x="86" y="290"/>
                    <a:pt x="86" y="290"/>
                  </a:cubicBezTo>
                  <a:cubicBezTo>
                    <a:pt x="86" y="290"/>
                    <a:pt x="86" y="290"/>
                    <a:pt x="86" y="290"/>
                  </a:cubicBezTo>
                  <a:cubicBezTo>
                    <a:pt x="85" y="290"/>
                    <a:pt x="85" y="290"/>
                    <a:pt x="85" y="290"/>
                  </a:cubicBezTo>
                  <a:cubicBezTo>
                    <a:pt x="85" y="290"/>
                    <a:pt x="85" y="290"/>
                    <a:pt x="85" y="290"/>
                  </a:cubicBezTo>
                  <a:cubicBezTo>
                    <a:pt x="85" y="290"/>
                    <a:pt x="85" y="290"/>
                    <a:pt x="85" y="290"/>
                  </a:cubicBezTo>
                  <a:cubicBezTo>
                    <a:pt x="85" y="290"/>
                    <a:pt x="85" y="290"/>
                    <a:pt x="85" y="290"/>
                  </a:cubicBezTo>
                  <a:cubicBezTo>
                    <a:pt x="85" y="290"/>
                    <a:pt x="85" y="290"/>
                    <a:pt x="85" y="290"/>
                  </a:cubicBezTo>
                  <a:cubicBezTo>
                    <a:pt x="85" y="290"/>
                    <a:pt x="85" y="290"/>
                    <a:pt x="85" y="290"/>
                  </a:cubicBezTo>
                  <a:cubicBezTo>
                    <a:pt x="85" y="290"/>
                    <a:pt x="85" y="290"/>
                    <a:pt x="85" y="290"/>
                  </a:cubicBezTo>
                  <a:cubicBezTo>
                    <a:pt x="85" y="290"/>
                    <a:pt x="85" y="290"/>
                    <a:pt x="85" y="290"/>
                  </a:cubicBezTo>
                  <a:cubicBezTo>
                    <a:pt x="85" y="290"/>
                    <a:pt x="85" y="290"/>
                    <a:pt x="85" y="290"/>
                  </a:cubicBezTo>
                  <a:cubicBezTo>
                    <a:pt x="85" y="290"/>
                    <a:pt x="85" y="290"/>
                    <a:pt x="85" y="290"/>
                  </a:cubicBezTo>
                  <a:cubicBezTo>
                    <a:pt x="84" y="289"/>
                    <a:pt x="84" y="289"/>
                    <a:pt x="84" y="289"/>
                  </a:cubicBezTo>
                  <a:cubicBezTo>
                    <a:pt x="84" y="289"/>
                    <a:pt x="84" y="289"/>
                    <a:pt x="84" y="289"/>
                  </a:cubicBezTo>
                  <a:cubicBezTo>
                    <a:pt x="84" y="289"/>
                    <a:pt x="84" y="289"/>
                    <a:pt x="84" y="289"/>
                  </a:cubicBezTo>
                  <a:cubicBezTo>
                    <a:pt x="84" y="289"/>
                    <a:pt x="84" y="289"/>
                    <a:pt x="84" y="289"/>
                  </a:cubicBezTo>
                  <a:cubicBezTo>
                    <a:pt x="84" y="289"/>
                    <a:pt x="84" y="289"/>
                    <a:pt x="84" y="289"/>
                  </a:cubicBezTo>
                  <a:cubicBezTo>
                    <a:pt x="84" y="289"/>
                    <a:pt x="84" y="289"/>
                    <a:pt x="84" y="289"/>
                  </a:cubicBezTo>
                  <a:cubicBezTo>
                    <a:pt x="84" y="289"/>
                    <a:pt x="84" y="289"/>
                    <a:pt x="84" y="289"/>
                  </a:cubicBezTo>
                  <a:cubicBezTo>
                    <a:pt x="84" y="289"/>
                    <a:pt x="84" y="289"/>
                    <a:pt x="84" y="289"/>
                  </a:cubicBezTo>
                  <a:cubicBezTo>
                    <a:pt x="83" y="289"/>
                    <a:pt x="83" y="289"/>
                    <a:pt x="83" y="289"/>
                  </a:cubicBezTo>
                  <a:cubicBezTo>
                    <a:pt x="83" y="289"/>
                    <a:pt x="83" y="289"/>
                    <a:pt x="83" y="289"/>
                  </a:cubicBezTo>
                  <a:cubicBezTo>
                    <a:pt x="83" y="289"/>
                    <a:pt x="83" y="289"/>
                    <a:pt x="83" y="289"/>
                  </a:cubicBezTo>
                  <a:cubicBezTo>
                    <a:pt x="83" y="289"/>
                    <a:pt x="83" y="289"/>
                    <a:pt x="83" y="289"/>
                  </a:cubicBezTo>
                  <a:cubicBezTo>
                    <a:pt x="83" y="289"/>
                    <a:pt x="83" y="289"/>
                    <a:pt x="83" y="289"/>
                  </a:cubicBezTo>
                  <a:cubicBezTo>
                    <a:pt x="83" y="289"/>
                    <a:pt x="83" y="289"/>
                    <a:pt x="83" y="289"/>
                  </a:cubicBezTo>
                  <a:cubicBezTo>
                    <a:pt x="83" y="289"/>
                    <a:pt x="83" y="289"/>
                    <a:pt x="83" y="289"/>
                  </a:cubicBezTo>
                  <a:cubicBezTo>
                    <a:pt x="83" y="289"/>
                    <a:pt x="83" y="289"/>
                    <a:pt x="83" y="289"/>
                  </a:cubicBezTo>
                  <a:cubicBezTo>
                    <a:pt x="83" y="289"/>
                    <a:pt x="83" y="289"/>
                    <a:pt x="83" y="289"/>
                  </a:cubicBezTo>
                  <a:cubicBezTo>
                    <a:pt x="83" y="289"/>
                    <a:pt x="83" y="289"/>
                    <a:pt x="83" y="289"/>
                  </a:cubicBezTo>
                  <a:cubicBezTo>
                    <a:pt x="82" y="289"/>
                    <a:pt x="82" y="289"/>
                    <a:pt x="82" y="289"/>
                  </a:cubicBezTo>
                  <a:cubicBezTo>
                    <a:pt x="82" y="289"/>
                    <a:pt x="82" y="289"/>
                    <a:pt x="82" y="289"/>
                  </a:cubicBezTo>
                  <a:cubicBezTo>
                    <a:pt x="82" y="289"/>
                    <a:pt x="82" y="289"/>
                    <a:pt x="82" y="289"/>
                  </a:cubicBezTo>
                  <a:cubicBezTo>
                    <a:pt x="82" y="289"/>
                    <a:pt x="82" y="289"/>
                    <a:pt x="82" y="289"/>
                  </a:cubicBezTo>
                  <a:cubicBezTo>
                    <a:pt x="82" y="289"/>
                    <a:pt x="82" y="289"/>
                    <a:pt x="82" y="289"/>
                  </a:cubicBezTo>
                  <a:cubicBezTo>
                    <a:pt x="82" y="289"/>
                    <a:pt x="82" y="289"/>
                    <a:pt x="82" y="289"/>
                  </a:cubicBezTo>
                  <a:cubicBezTo>
                    <a:pt x="82" y="288"/>
                    <a:pt x="82" y="288"/>
                    <a:pt x="82" y="288"/>
                  </a:cubicBezTo>
                  <a:cubicBezTo>
                    <a:pt x="82" y="288"/>
                    <a:pt x="82" y="288"/>
                    <a:pt x="82" y="288"/>
                  </a:cubicBezTo>
                  <a:cubicBezTo>
                    <a:pt x="82" y="288"/>
                    <a:pt x="82" y="288"/>
                    <a:pt x="82" y="288"/>
                  </a:cubicBezTo>
                  <a:cubicBezTo>
                    <a:pt x="82" y="288"/>
                    <a:pt x="82" y="288"/>
                    <a:pt x="82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7"/>
                    <a:pt x="81" y="287"/>
                    <a:pt x="81" y="287"/>
                  </a:cubicBezTo>
                  <a:cubicBezTo>
                    <a:pt x="81" y="287"/>
                    <a:pt x="81" y="287"/>
                    <a:pt x="81" y="287"/>
                  </a:cubicBezTo>
                  <a:cubicBezTo>
                    <a:pt x="80" y="287"/>
                    <a:pt x="80" y="287"/>
                    <a:pt x="80" y="287"/>
                  </a:cubicBezTo>
                  <a:cubicBezTo>
                    <a:pt x="80" y="287"/>
                    <a:pt x="80" y="287"/>
                    <a:pt x="80" y="287"/>
                  </a:cubicBezTo>
                  <a:cubicBezTo>
                    <a:pt x="80" y="287"/>
                    <a:pt x="80" y="287"/>
                    <a:pt x="80" y="287"/>
                  </a:cubicBezTo>
                  <a:cubicBezTo>
                    <a:pt x="80" y="287"/>
                    <a:pt x="80" y="287"/>
                    <a:pt x="80" y="287"/>
                  </a:cubicBezTo>
                  <a:cubicBezTo>
                    <a:pt x="80" y="287"/>
                    <a:pt x="80" y="287"/>
                    <a:pt x="80" y="287"/>
                  </a:cubicBezTo>
                  <a:cubicBezTo>
                    <a:pt x="80" y="287"/>
                    <a:pt x="80" y="287"/>
                    <a:pt x="80" y="287"/>
                  </a:cubicBezTo>
                  <a:cubicBezTo>
                    <a:pt x="80" y="287"/>
                    <a:pt x="80" y="287"/>
                    <a:pt x="80" y="287"/>
                  </a:cubicBezTo>
                  <a:cubicBezTo>
                    <a:pt x="80" y="287"/>
                    <a:pt x="80" y="287"/>
                    <a:pt x="80" y="287"/>
                  </a:cubicBezTo>
                  <a:cubicBezTo>
                    <a:pt x="80" y="287"/>
                    <a:pt x="80" y="287"/>
                    <a:pt x="80" y="287"/>
                  </a:cubicBezTo>
                  <a:cubicBezTo>
                    <a:pt x="80" y="287"/>
                    <a:pt x="80" y="287"/>
                    <a:pt x="80" y="287"/>
                  </a:cubicBezTo>
                  <a:cubicBezTo>
                    <a:pt x="80" y="287"/>
                    <a:pt x="80" y="287"/>
                    <a:pt x="80" y="287"/>
                  </a:cubicBezTo>
                  <a:cubicBezTo>
                    <a:pt x="80" y="287"/>
                    <a:pt x="80" y="287"/>
                    <a:pt x="80" y="287"/>
                  </a:cubicBezTo>
                  <a:cubicBezTo>
                    <a:pt x="80" y="286"/>
                    <a:pt x="80" y="286"/>
                    <a:pt x="80" y="286"/>
                  </a:cubicBezTo>
                  <a:cubicBezTo>
                    <a:pt x="80" y="286"/>
                    <a:pt x="80" y="286"/>
                    <a:pt x="80" y="286"/>
                  </a:cubicBezTo>
                  <a:cubicBezTo>
                    <a:pt x="79" y="286"/>
                    <a:pt x="79" y="286"/>
                    <a:pt x="79" y="286"/>
                  </a:cubicBezTo>
                  <a:cubicBezTo>
                    <a:pt x="79" y="286"/>
                    <a:pt x="79" y="286"/>
                    <a:pt x="79" y="286"/>
                  </a:cubicBezTo>
                  <a:cubicBezTo>
                    <a:pt x="79" y="286"/>
                    <a:pt x="79" y="286"/>
                    <a:pt x="79" y="286"/>
                  </a:cubicBezTo>
                  <a:cubicBezTo>
                    <a:pt x="79" y="286"/>
                    <a:pt x="79" y="286"/>
                    <a:pt x="79" y="286"/>
                  </a:cubicBezTo>
                  <a:cubicBezTo>
                    <a:pt x="79" y="286"/>
                    <a:pt x="79" y="286"/>
                    <a:pt x="79" y="286"/>
                  </a:cubicBezTo>
                  <a:cubicBezTo>
                    <a:pt x="79" y="286"/>
                    <a:pt x="79" y="286"/>
                    <a:pt x="79" y="286"/>
                  </a:cubicBezTo>
                  <a:cubicBezTo>
                    <a:pt x="79" y="286"/>
                    <a:pt x="79" y="286"/>
                    <a:pt x="79" y="286"/>
                  </a:cubicBezTo>
                  <a:cubicBezTo>
                    <a:pt x="79" y="286"/>
                    <a:pt x="79" y="286"/>
                    <a:pt x="79" y="286"/>
                  </a:cubicBezTo>
                  <a:cubicBezTo>
                    <a:pt x="79" y="285"/>
                    <a:pt x="79" y="285"/>
                    <a:pt x="79" y="285"/>
                  </a:cubicBezTo>
                  <a:cubicBezTo>
                    <a:pt x="79" y="285"/>
                    <a:pt x="79" y="285"/>
                    <a:pt x="79" y="285"/>
                  </a:cubicBezTo>
                  <a:cubicBezTo>
                    <a:pt x="79" y="285"/>
                    <a:pt x="79" y="285"/>
                    <a:pt x="79" y="285"/>
                  </a:cubicBezTo>
                  <a:cubicBezTo>
                    <a:pt x="79" y="285"/>
                    <a:pt x="79" y="285"/>
                    <a:pt x="79" y="285"/>
                  </a:cubicBezTo>
                  <a:cubicBezTo>
                    <a:pt x="79" y="285"/>
                    <a:pt x="79" y="285"/>
                    <a:pt x="79" y="285"/>
                  </a:cubicBezTo>
                  <a:cubicBezTo>
                    <a:pt x="79" y="285"/>
                    <a:pt x="79" y="285"/>
                    <a:pt x="79" y="285"/>
                  </a:cubicBezTo>
                  <a:cubicBezTo>
                    <a:pt x="78" y="285"/>
                    <a:pt x="78" y="285"/>
                    <a:pt x="78" y="285"/>
                  </a:cubicBezTo>
                  <a:cubicBezTo>
                    <a:pt x="78" y="285"/>
                    <a:pt x="78" y="285"/>
                    <a:pt x="78" y="285"/>
                  </a:cubicBezTo>
                  <a:cubicBezTo>
                    <a:pt x="78" y="285"/>
                    <a:pt x="78" y="285"/>
                    <a:pt x="78" y="285"/>
                  </a:cubicBezTo>
                  <a:cubicBezTo>
                    <a:pt x="78" y="285"/>
                    <a:pt x="78" y="285"/>
                    <a:pt x="78" y="285"/>
                  </a:cubicBezTo>
                  <a:cubicBezTo>
                    <a:pt x="78" y="284"/>
                    <a:pt x="78" y="284"/>
                    <a:pt x="78" y="284"/>
                  </a:cubicBezTo>
                  <a:cubicBezTo>
                    <a:pt x="78" y="284"/>
                    <a:pt x="78" y="284"/>
                    <a:pt x="78" y="284"/>
                  </a:cubicBezTo>
                  <a:cubicBezTo>
                    <a:pt x="78" y="284"/>
                    <a:pt x="78" y="284"/>
                    <a:pt x="78" y="284"/>
                  </a:cubicBezTo>
                  <a:cubicBezTo>
                    <a:pt x="78" y="284"/>
                    <a:pt x="78" y="284"/>
                    <a:pt x="78" y="284"/>
                  </a:cubicBezTo>
                  <a:cubicBezTo>
                    <a:pt x="78" y="284"/>
                    <a:pt x="78" y="284"/>
                    <a:pt x="78" y="284"/>
                  </a:cubicBezTo>
                  <a:cubicBezTo>
                    <a:pt x="78" y="284"/>
                    <a:pt x="78" y="284"/>
                    <a:pt x="78" y="284"/>
                  </a:cubicBezTo>
                  <a:cubicBezTo>
                    <a:pt x="78" y="284"/>
                    <a:pt x="78" y="284"/>
                    <a:pt x="78" y="284"/>
                  </a:cubicBezTo>
                  <a:cubicBezTo>
                    <a:pt x="78" y="284"/>
                    <a:pt x="78" y="284"/>
                    <a:pt x="78" y="284"/>
                  </a:cubicBezTo>
                  <a:cubicBezTo>
                    <a:pt x="78" y="284"/>
                    <a:pt x="78" y="284"/>
                    <a:pt x="78" y="284"/>
                  </a:cubicBezTo>
                  <a:cubicBezTo>
                    <a:pt x="78" y="284"/>
                    <a:pt x="78" y="284"/>
                    <a:pt x="78" y="284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78" y="282"/>
                    <a:pt x="78" y="282"/>
                    <a:pt x="78" y="282"/>
                  </a:cubicBezTo>
                  <a:cubicBezTo>
                    <a:pt x="78" y="282"/>
                    <a:pt x="78" y="282"/>
                    <a:pt x="78" y="282"/>
                  </a:cubicBezTo>
                  <a:cubicBezTo>
                    <a:pt x="78" y="282"/>
                    <a:pt x="78" y="282"/>
                    <a:pt x="78" y="282"/>
                  </a:cubicBezTo>
                  <a:cubicBezTo>
                    <a:pt x="78" y="282"/>
                    <a:pt x="78" y="282"/>
                    <a:pt x="78" y="282"/>
                  </a:cubicBezTo>
                  <a:cubicBezTo>
                    <a:pt x="77" y="282"/>
                    <a:pt x="77" y="282"/>
                    <a:pt x="77" y="282"/>
                  </a:cubicBezTo>
                  <a:cubicBezTo>
                    <a:pt x="77" y="282"/>
                    <a:pt x="77" y="282"/>
                    <a:pt x="77" y="282"/>
                  </a:cubicBezTo>
                  <a:cubicBezTo>
                    <a:pt x="77" y="282"/>
                    <a:pt x="77" y="282"/>
                    <a:pt x="77" y="282"/>
                  </a:cubicBezTo>
                  <a:cubicBezTo>
                    <a:pt x="77" y="282"/>
                    <a:pt x="77" y="282"/>
                    <a:pt x="77" y="282"/>
                  </a:cubicBezTo>
                  <a:cubicBezTo>
                    <a:pt x="77" y="281"/>
                    <a:pt x="77" y="281"/>
                    <a:pt x="77" y="281"/>
                  </a:cubicBezTo>
                  <a:cubicBezTo>
                    <a:pt x="77" y="281"/>
                    <a:pt x="77" y="281"/>
                    <a:pt x="77" y="281"/>
                  </a:cubicBezTo>
                  <a:cubicBezTo>
                    <a:pt x="77" y="281"/>
                    <a:pt x="77" y="281"/>
                    <a:pt x="77" y="281"/>
                  </a:cubicBezTo>
                  <a:cubicBezTo>
                    <a:pt x="77" y="281"/>
                    <a:pt x="77" y="281"/>
                    <a:pt x="77" y="281"/>
                  </a:cubicBezTo>
                  <a:cubicBezTo>
                    <a:pt x="77" y="281"/>
                    <a:pt x="77" y="281"/>
                    <a:pt x="77" y="281"/>
                  </a:cubicBezTo>
                  <a:cubicBezTo>
                    <a:pt x="77" y="281"/>
                    <a:pt x="77" y="281"/>
                    <a:pt x="77" y="281"/>
                  </a:cubicBezTo>
                  <a:cubicBezTo>
                    <a:pt x="77" y="281"/>
                    <a:pt x="77" y="281"/>
                    <a:pt x="77" y="281"/>
                  </a:cubicBezTo>
                  <a:cubicBezTo>
                    <a:pt x="77" y="281"/>
                    <a:pt x="77" y="281"/>
                    <a:pt x="77" y="281"/>
                  </a:cubicBezTo>
                  <a:cubicBezTo>
                    <a:pt x="77" y="280"/>
                    <a:pt x="77" y="280"/>
                    <a:pt x="77" y="280"/>
                  </a:cubicBezTo>
                  <a:cubicBezTo>
                    <a:pt x="77" y="280"/>
                    <a:pt x="77" y="280"/>
                    <a:pt x="77" y="280"/>
                  </a:cubicBezTo>
                  <a:cubicBezTo>
                    <a:pt x="77" y="280"/>
                    <a:pt x="77" y="280"/>
                    <a:pt x="77" y="280"/>
                  </a:cubicBezTo>
                  <a:cubicBezTo>
                    <a:pt x="77" y="280"/>
                    <a:pt x="77" y="280"/>
                    <a:pt x="77" y="280"/>
                  </a:cubicBezTo>
                  <a:cubicBezTo>
                    <a:pt x="77" y="280"/>
                    <a:pt x="77" y="280"/>
                    <a:pt x="77" y="280"/>
                  </a:cubicBezTo>
                  <a:cubicBezTo>
                    <a:pt x="77" y="280"/>
                    <a:pt x="77" y="280"/>
                    <a:pt x="77" y="280"/>
                  </a:cubicBezTo>
                  <a:cubicBezTo>
                    <a:pt x="77" y="280"/>
                    <a:pt x="77" y="280"/>
                    <a:pt x="77" y="280"/>
                  </a:cubicBezTo>
                  <a:cubicBezTo>
                    <a:pt x="77" y="280"/>
                    <a:pt x="77" y="280"/>
                    <a:pt x="77" y="280"/>
                  </a:cubicBezTo>
                  <a:cubicBezTo>
                    <a:pt x="77" y="280"/>
                    <a:pt x="77" y="280"/>
                    <a:pt x="77" y="280"/>
                  </a:cubicBezTo>
                  <a:cubicBezTo>
                    <a:pt x="77" y="280"/>
                    <a:pt x="77" y="280"/>
                    <a:pt x="77" y="280"/>
                  </a:cubicBezTo>
                  <a:cubicBezTo>
                    <a:pt x="77" y="279"/>
                    <a:pt x="77" y="279"/>
                    <a:pt x="77" y="279"/>
                  </a:cubicBezTo>
                  <a:cubicBezTo>
                    <a:pt x="77" y="279"/>
                    <a:pt x="77" y="279"/>
                    <a:pt x="77" y="279"/>
                  </a:cubicBezTo>
                  <a:cubicBezTo>
                    <a:pt x="77" y="279"/>
                    <a:pt x="77" y="279"/>
                    <a:pt x="77" y="279"/>
                  </a:cubicBezTo>
                  <a:cubicBezTo>
                    <a:pt x="77" y="279"/>
                    <a:pt x="77" y="279"/>
                    <a:pt x="77" y="279"/>
                  </a:cubicBezTo>
                  <a:cubicBezTo>
                    <a:pt x="78" y="279"/>
                    <a:pt x="78" y="279"/>
                    <a:pt x="78" y="279"/>
                  </a:cubicBezTo>
                  <a:cubicBezTo>
                    <a:pt x="78" y="279"/>
                    <a:pt x="78" y="279"/>
                    <a:pt x="78" y="279"/>
                  </a:cubicBezTo>
                  <a:cubicBezTo>
                    <a:pt x="78" y="279"/>
                    <a:pt x="78" y="279"/>
                    <a:pt x="78" y="279"/>
                  </a:cubicBezTo>
                  <a:cubicBezTo>
                    <a:pt x="78" y="279"/>
                    <a:pt x="78" y="279"/>
                    <a:pt x="78" y="279"/>
                  </a:cubicBezTo>
                  <a:cubicBezTo>
                    <a:pt x="78" y="278"/>
                    <a:pt x="78" y="278"/>
                    <a:pt x="78" y="278"/>
                  </a:cubicBezTo>
                  <a:cubicBezTo>
                    <a:pt x="78" y="278"/>
                    <a:pt x="78" y="278"/>
                    <a:pt x="78" y="278"/>
                  </a:cubicBezTo>
                  <a:cubicBezTo>
                    <a:pt x="78" y="278"/>
                    <a:pt x="78" y="278"/>
                    <a:pt x="78" y="278"/>
                  </a:cubicBezTo>
                  <a:cubicBezTo>
                    <a:pt x="78" y="278"/>
                    <a:pt x="78" y="278"/>
                    <a:pt x="78" y="278"/>
                  </a:cubicBezTo>
                  <a:cubicBezTo>
                    <a:pt x="78" y="278"/>
                    <a:pt x="78" y="278"/>
                    <a:pt x="78" y="278"/>
                  </a:cubicBezTo>
                  <a:cubicBezTo>
                    <a:pt x="78" y="278"/>
                    <a:pt x="78" y="278"/>
                    <a:pt x="78" y="278"/>
                  </a:cubicBezTo>
                  <a:cubicBezTo>
                    <a:pt x="78" y="278"/>
                    <a:pt x="78" y="278"/>
                    <a:pt x="78" y="278"/>
                  </a:cubicBezTo>
                  <a:cubicBezTo>
                    <a:pt x="78" y="278"/>
                    <a:pt x="78" y="278"/>
                    <a:pt x="78" y="278"/>
                  </a:cubicBezTo>
                  <a:cubicBezTo>
                    <a:pt x="78" y="278"/>
                    <a:pt x="78" y="278"/>
                    <a:pt x="78" y="278"/>
                  </a:cubicBezTo>
                  <a:cubicBezTo>
                    <a:pt x="78" y="278"/>
                    <a:pt x="78" y="278"/>
                    <a:pt x="78" y="278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78" y="276"/>
                    <a:pt x="78" y="276"/>
                    <a:pt x="78" y="276"/>
                  </a:cubicBezTo>
                  <a:cubicBezTo>
                    <a:pt x="78" y="276"/>
                    <a:pt x="78" y="276"/>
                    <a:pt x="78" y="276"/>
                  </a:cubicBezTo>
                  <a:cubicBezTo>
                    <a:pt x="78" y="276"/>
                    <a:pt x="78" y="276"/>
                    <a:pt x="78" y="276"/>
                  </a:cubicBezTo>
                  <a:cubicBezTo>
                    <a:pt x="78" y="276"/>
                    <a:pt x="78" y="276"/>
                    <a:pt x="78" y="276"/>
                  </a:cubicBezTo>
                  <a:cubicBezTo>
                    <a:pt x="78" y="276"/>
                    <a:pt x="78" y="276"/>
                    <a:pt x="78" y="276"/>
                  </a:cubicBezTo>
                  <a:cubicBezTo>
                    <a:pt x="79" y="276"/>
                    <a:pt x="79" y="276"/>
                    <a:pt x="79" y="276"/>
                  </a:cubicBezTo>
                  <a:cubicBezTo>
                    <a:pt x="79" y="276"/>
                    <a:pt x="79" y="276"/>
                    <a:pt x="79" y="276"/>
                  </a:cubicBezTo>
                  <a:cubicBezTo>
                    <a:pt x="79" y="276"/>
                    <a:pt x="79" y="276"/>
                    <a:pt x="79" y="276"/>
                  </a:cubicBezTo>
                  <a:cubicBezTo>
                    <a:pt x="79" y="276"/>
                    <a:pt x="79" y="276"/>
                    <a:pt x="79" y="276"/>
                  </a:cubicBezTo>
                  <a:cubicBezTo>
                    <a:pt x="79" y="275"/>
                    <a:pt x="79" y="275"/>
                    <a:pt x="79" y="275"/>
                  </a:cubicBezTo>
                  <a:cubicBezTo>
                    <a:pt x="79" y="275"/>
                    <a:pt x="79" y="275"/>
                    <a:pt x="79" y="275"/>
                  </a:cubicBezTo>
                  <a:cubicBezTo>
                    <a:pt x="79" y="275"/>
                    <a:pt x="79" y="275"/>
                    <a:pt x="79" y="275"/>
                  </a:cubicBezTo>
                  <a:cubicBezTo>
                    <a:pt x="79" y="275"/>
                    <a:pt x="79" y="275"/>
                    <a:pt x="79" y="275"/>
                  </a:cubicBezTo>
                  <a:cubicBezTo>
                    <a:pt x="79" y="275"/>
                    <a:pt x="79" y="275"/>
                    <a:pt x="79" y="275"/>
                  </a:cubicBezTo>
                  <a:cubicBezTo>
                    <a:pt x="79" y="275"/>
                    <a:pt x="79" y="275"/>
                    <a:pt x="79" y="275"/>
                  </a:cubicBezTo>
                  <a:cubicBezTo>
                    <a:pt x="79" y="275"/>
                    <a:pt x="79" y="275"/>
                    <a:pt x="79" y="275"/>
                  </a:cubicBezTo>
                  <a:cubicBezTo>
                    <a:pt x="79" y="275"/>
                    <a:pt x="79" y="275"/>
                    <a:pt x="79" y="275"/>
                  </a:cubicBezTo>
                  <a:cubicBezTo>
                    <a:pt x="80" y="275"/>
                    <a:pt x="80" y="275"/>
                    <a:pt x="80" y="275"/>
                  </a:cubicBezTo>
                  <a:cubicBezTo>
                    <a:pt x="80" y="274"/>
                    <a:pt x="80" y="274"/>
                    <a:pt x="80" y="274"/>
                  </a:cubicBezTo>
                  <a:cubicBezTo>
                    <a:pt x="80" y="274"/>
                    <a:pt x="80" y="274"/>
                    <a:pt x="80" y="274"/>
                  </a:cubicBezTo>
                  <a:cubicBezTo>
                    <a:pt x="80" y="274"/>
                    <a:pt x="80" y="274"/>
                    <a:pt x="80" y="274"/>
                  </a:cubicBezTo>
                  <a:cubicBezTo>
                    <a:pt x="80" y="274"/>
                    <a:pt x="80" y="274"/>
                    <a:pt x="80" y="274"/>
                  </a:cubicBezTo>
                  <a:cubicBezTo>
                    <a:pt x="80" y="274"/>
                    <a:pt x="80" y="274"/>
                    <a:pt x="80" y="274"/>
                  </a:cubicBezTo>
                  <a:cubicBezTo>
                    <a:pt x="80" y="274"/>
                    <a:pt x="80" y="274"/>
                    <a:pt x="80" y="274"/>
                  </a:cubicBezTo>
                  <a:cubicBezTo>
                    <a:pt x="80" y="274"/>
                    <a:pt x="80" y="274"/>
                    <a:pt x="80" y="274"/>
                  </a:cubicBezTo>
                  <a:cubicBezTo>
                    <a:pt x="80" y="274"/>
                    <a:pt x="80" y="274"/>
                    <a:pt x="80" y="274"/>
                  </a:cubicBezTo>
                  <a:cubicBezTo>
                    <a:pt x="80" y="274"/>
                    <a:pt x="80" y="274"/>
                    <a:pt x="80" y="274"/>
                  </a:cubicBezTo>
                  <a:cubicBezTo>
                    <a:pt x="80" y="274"/>
                    <a:pt x="80" y="274"/>
                    <a:pt x="80" y="274"/>
                  </a:cubicBezTo>
                  <a:cubicBezTo>
                    <a:pt x="81" y="273"/>
                    <a:pt x="81" y="273"/>
                    <a:pt x="81" y="273"/>
                  </a:cubicBezTo>
                  <a:cubicBezTo>
                    <a:pt x="81" y="273"/>
                    <a:pt x="81" y="273"/>
                    <a:pt x="81" y="273"/>
                  </a:cubicBezTo>
                  <a:cubicBezTo>
                    <a:pt x="81" y="273"/>
                    <a:pt x="81" y="273"/>
                    <a:pt x="81" y="273"/>
                  </a:cubicBezTo>
                  <a:cubicBezTo>
                    <a:pt x="81" y="273"/>
                    <a:pt x="81" y="273"/>
                    <a:pt x="81" y="273"/>
                  </a:cubicBezTo>
                  <a:cubicBezTo>
                    <a:pt x="81" y="273"/>
                    <a:pt x="81" y="273"/>
                    <a:pt x="81" y="273"/>
                  </a:cubicBezTo>
                  <a:cubicBezTo>
                    <a:pt x="81" y="273"/>
                    <a:pt x="81" y="273"/>
                    <a:pt x="81" y="273"/>
                  </a:cubicBezTo>
                  <a:cubicBezTo>
                    <a:pt x="81" y="273"/>
                    <a:pt x="81" y="273"/>
                    <a:pt x="81" y="273"/>
                  </a:cubicBezTo>
                  <a:cubicBezTo>
                    <a:pt x="81" y="273"/>
                    <a:pt x="81" y="273"/>
                    <a:pt x="81" y="273"/>
                  </a:cubicBezTo>
                  <a:cubicBezTo>
                    <a:pt x="82" y="273"/>
                    <a:pt x="82" y="273"/>
                    <a:pt x="82" y="273"/>
                  </a:cubicBezTo>
                  <a:cubicBezTo>
                    <a:pt x="82" y="273"/>
                    <a:pt x="82" y="273"/>
                    <a:pt x="82" y="273"/>
                  </a:cubicBezTo>
                  <a:cubicBezTo>
                    <a:pt x="82" y="273"/>
                    <a:pt x="82" y="273"/>
                    <a:pt x="82" y="273"/>
                  </a:cubicBezTo>
                  <a:cubicBezTo>
                    <a:pt x="82" y="272"/>
                    <a:pt x="82" y="272"/>
                    <a:pt x="82" y="272"/>
                  </a:cubicBezTo>
                  <a:cubicBezTo>
                    <a:pt x="82" y="272"/>
                    <a:pt x="82" y="272"/>
                    <a:pt x="82" y="272"/>
                  </a:cubicBezTo>
                  <a:cubicBezTo>
                    <a:pt x="82" y="272"/>
                    <a:pt x="82" y="272"/>
                    <a:pt x="82" y="272"/>
                  </a:cubicBezTo>
                  <a:cubicBezTo>
                    <a:pt x="82" y="272"/>
                    <a:pt x="82" y="272"/>
                    <a:pt x="82" y="272"/>
                  </a:cubicBezTo>
                  <a:cubicBezTo>
                    <a:pt x="83" y="272"/>
                    <a:pt x="83" y="272"/>
                    <a:pt x="83" y="272"/>
                  </a:cubicBezTo>
                  <a:cubicBezTo>
                    <a:pt x="83" y="272"/>
                    <a:pt x="83" y="272"/>
                    <a:pt x="83" y="272"/>
                  </a:cubicBezTo>
                  <a:cubicBezTo>
                    <a:pt x="83" y="272"/>
                    <a:pt x="83" y="272"/>
                    <a:pt x="83" y="272"/>
                  </a:cubicBezTo>
                  <a:cubicBezTo>
                    <a:pt x="83" y="272"/>
                    <a:pt x="83" y="272"/>
                    <a:pt x="83" y="272"/>
                  </a:cubicBezTo>
                  <a:cubicBezTo>
                    <a:pt x="83" y="272"/>
                    <a:pt x="83" y="272"/>
                    <a:pt x="83" y="272"/>
                  </a:cubicBezTo>
                  <a:cubicBezTo>
                    <a:pt x="83" y="272"/>
                    <a:pt x="83" y="272"/>
                    <a:pt x="83" y="272"/>
                  </a:cubicBezTo>
                  <a:cubicBezTo>
                    <a:pt x="83" y="272"/>
                    <a:pt x="83" y="272"/>
                    <a:pt x="83" y="272"/>
                  </a:cubicBezTo>
                  <a:cubicBezTo>
                    <a:pt x="84" y="272"/>
                    <a:pt x="84" y="272"/>
                    <a:pt x="84" y="272"/>
                  </a:cubicBezTo>
                  <a:cubicBezTo>
                    <a:pt x="84" y="272"/>
                    <a:pt x="84" y="272"/>
                    <a:pt x="84" y="272"/>
                  </a:cubicBezTo>
                  <a:cubicBezTo>
                    <a:pt x="84" y="272"/>
                    <a:pt x="84" y="272"/>
                    <a:pt x="84" y="272"/>
                  </a:cubicBezTo>
                  <a:cubicBezTo>
                    <a:pt x="84" y="272"/>
                    <a:pt x="84" y="272"/>
                    <a:pt x="84" y="272"/>
                  </a:cubicBezTo>
                  <a:cubicBezTo>
                    <a:pt x="84" y="272"/>
                    <a:pt x="84" y="272"/>
                    <a:pt x="84" y="272"/>
                  </a:cubicBezTo>
                  <a:cubicBezTo>
                    <a:pt x="85" y="271"/>
                    <a:pt x="85" y="271"/>
                    <a:pt x="85" y="271"/>
                  </a:cubicBezTo>
                  <a:cubicBezTo>
                    <a:pt x="85" y="271"/>
                    <a:pt x="85" y="271"/>
                    <a:pt x="85" y="271"/>
                  </a:cubicBezTo>
                  <a:cubicBezTo>
                    <a:pt x="85" y="271"/>
                    <a:pt x="85" y="271"/>
                    <a:pt x="85" y="271"/>
                  </a:cubicBezTo>
                  <a:cubicBezTo>
                    <a:pt x="85" y="271"/>
                    <a:pt x="85" y="271"/>
                    <a:pt x="85" y="271"/>
                  </a:cubicBezTo>
                  <a:cubicBezTo>
                    <a:pt x="85" y="271"/>
                    <a:pt x="85" y="271"/>
                    <a:pt x="85" y="271"/>
                  </a:cubicBezTo>
                  <a:cubicBezTo>
                    <a:pt x="86" y="271"/>
                    <a:pt x="86" y="271"/>
                    <a:pt x="86" y="271"/>
                  </a:cubicBezTo>
                  <a:cubicBezTo>
                    <a:pt x="86" y="271"/>
                    <a:pt x="86" y="271"/>
                    <a:pt x="86" y="271"/>
                  </a:cubicBezTo>
                  <a:cubicBezTo>
                    <a:pt x="86" y="271"/>
                    <a:pt x="86" y="271"/>
                    <a:pt x="86" y="271"/>
                  </a:cubicBezTo>
                  <a:cubicBezTo>
                    <a:pt x="86" y="271"/>
                    <a:pt x="86" y="271"/>
                    <a:pt x="86" y="271"/>
                  </a:cubicBezTo>
                  <a:cubicBezTo>
                    <a:pt x="87" y="271"/>
                    <a:pt x="87" y="271"/>
                    <a:pt x="87" y="271"/>
                  </a:cubicBezTo>
                  <a:cubicBezTo>
                    <a:pt x="179" y="271"/>
                    <a:pt x="179" y="271"/>
                    <a:pt x="179" y="271"/>
                  </a:cubicBezTo>
                  <a:cubicBezTo>
                    <a:pt x="173" y="277"/>
                    <a:pt x="167" y="283"/>
                    <a:pt x="162" y="290"/>
                  </a:cubicBezTo>
                  <a:close/>
                  <a:moveTo>
                    <a:pt x="77" y="280"/>
                  </a:moveTo>
                  <a:cubicBezTo>
                    <a:pt x="77" y="280"/>
                    <a:pt x="77" y="280"/>
                    <a:pt x="77" y="280"/>
                  </a:cubicBezTo>
                  <a:close/>
                  <a:moveTo>
                    <a:pt x="87" y="218"/>
                  </a:moveTo>
                  <a:cubicBezTo>
                    <a:pt x="258" y="218"/>
                    <a:pt x="258" y="218"/>
                    <a:pt x="258" y="218"/>
                  </a:cubicBezTo>
                  <a:cubicBezTo>
                    <a:pt x="263" y="218"/>
                    <a:pt x="267" y="222"/>
                    <a:pt x="267" y="228"/>
                  </a:cubicBezTo>
                  <a:cubicBezTo>
                    <a:pt x="267" y="228"/>
                    <a:pt x="267" y="228"/>
                    <a:pt x="267" y="228"/>
                  </a:cubicBezTo>
                  <a:cubicBezTo>
                    <a:pt x="267" y="229"/>
                    <a:pt x="267" y="231"/>
                    <a:pt x="266" y="232"/>
                  </a:cubicBezTo>
                  <a:cubicBezTo>
                    <a:pt x="257" y="233"/>
                    <a:pt x="249" y="235"/>
                    <a:pt x="241" y="237"/>
                  </a:cubicBezTo>
                  <a:cubicBezTo>
                    <a:pt x="87" y="237"/>
                    <a:pt x="87" y="237"/>
                    <a:pt x="87" y="237"/>
                  </a:cubicBezTo>
                  <a:cubicBezTo>
                    <a:pt x="82" y="237"/>
                    <a:pt x="77" y="233"/>
                    <a:pt x="77" y="228"/>
                  </a:cubicBezTo>
                  <a:cubicBezTo>
                    <a:pt x="77" y="228"/>
                    <a:pt x="77" y="228"/>
                    <a:pt x="77" y="228"/>
                  </a:cubicBezTo>
                  <a:cubicBezTo>
                    <a:pt x="77" y="222"/>
                    <a:pt x="82" y="218"/>
                    <a:pt x="87" y="218"/>
                  </a:cubicBezTo>
                  <a:close/>
                  <a:moveTo>
                    <a:pt x="87" y="165"/>
                  </a:moveTo>
                  <a:cubicBezTo>
                    <a:pt x="258" y="165"/>
                    <a:pt x="258" y="165"/>
                    <a:pt x="258" y="165"/>
                  </a:cubicBezTo>
                  <a:cubicBezTo>
                    <a:pt x="263" y="165"/>
                    <a:pt x="267" y="170"/>
                    <a:pt x="267" y="175"/>
                  </a:cubicBezTo>
                  <a:cubicBezTo>
                    <a:pt x="267" y="175"/>
                    <a:pt x="267" y="175"/>
                    <a:pt x="267" y="175"/>
                  </a:cubicBezTo>
                  <a:cubicBezTo>
                    <a:pt x="267" y="180"/>
                    <a:pt x="263" y="184"/>
                    <a:pt x="258" y="184"/>
                  </a:cubicBezTo>
                  <a:cubicBezTo>
                    <a:pt x="87" y="184"/>
                    <a:pt x="87" y="184"/>
                    <a:pt x="87" y="184"/>
                  </a:cubicBezTo>
                  <a:cubicBezTo>
                    <a:pt x="82" y="184"/>
                    <a:pt x="77" y="180"/>
                    <a:pt x="77" y="175"/>
                  </a:cubicBezTo>
                  <a:cubicBezTo>
                    <a:pt x="77" y="175"/>
                    <a:pt x="77" y="175"/>
                    <a:pt x="77" y="175"/>
                  </a:cubicBezTo>
                  <a:cubicBezTo>
                    <a:pt x="77" y="170"/>
                    <a:pt x="82" y="165"/>
                    <a:pt x="87" y="165"/>
                  </a:cubicBezTo>
                  <a:close/>
                  <a:moveTo>
                    <a:pt x="87" y="115"/>
                  </a:moveTo>
                  <a:cubicBezTo>
                    <a:pt x="258" y="115"/>
                    <a:pt x="258" y="115"/>
                    <a:pt x="258" y="115"/>
                  </a:cubicBezTo>
                  <a:cubicBezTo>
                    <a:pt x="263" y="115"/>
                    <a:pt x="267" y="120"/>
                    <a:pt x="267" y="125"/>
                  </a:cubicBezTo>
                  <a:cubicBezTo>
                    <a:pt x="267" y="125"/>
                    <a:pt x="267" y="125"/>
                    <a:pt x="267" y="125"/>
                  </a:cubicBezTo>
                  <a:cubicBezTo>
                    <a:pt x="267" y="130"/>
                    <a:pt x="263" y="134"/>
                    <a:pt x="258" y="134"/>
                  </a:cubicBezTo>
                  <a:cubicBezTo>
                    <a:pt x="87" y="134"/>
                    <a:pt x="87" y="134"/>
                    <a:pt x="87" y="134"/>
                  </a:cubicBezTo>
                  <a:cubicBezTo>
                    <a:pt x="82" y="134"/>
                    <a:pt x="77" y="130"/>
                    <a:pt x="77" y="125"/>
                  </a:cubicBezTo>
                  <a:cubicBezTo>
                    <a:pt x="77" y="125"/>
                    <a:pt x="77" y="125"/>
                    <a:pt x="77" y="125"/>
                  </a:cubicBezTo>
                  <a:cubicBezTo>
                    <a:pt x="77" y="120"/>
                    <a:pt x="82" y="115"/>
                    <a:pt x="87" y="115"/>
                  </a:cubicBezTo>
                  <a:close/>
                  <a:moveTo>
                    <a:pt x="130" y="59"/>
                  </a:moveTo>
                  <a:cubicBezTo>
                    <a:pt x="130" y="33"/>
                    <a:pt x="130" y="33"/>
                    <a:pt x="130" y="33"/>
                  </a:cubicBezTo>
                  <a:cubicBezTo>
                    <a:pt x="130" y="31"/>
                    <a:pt x="131" y="29"/>
                    <a:pt x="132" y="28"/>
                  </a:cubicBezTo>
                  <a:cubicBezTo>
                    <a:pt x="132" y="28"/>
                    <a:pt x="132" y="28"/>
                    <a:pt x="132" y="28"/>
                  </a:cubicBezTo>
                  <a:cubicBezTo>
                    <a:pt x="134" y="27"/>
                    <a:pt x="136" y="26"/>
                    <a:pt x="138" y="26"/>
                  </a:cubicBezTo>
                  <a:cubicBezTo>
                    <a:pt x="206" y="26"/>
                    <a:pt x="206" y="26"/>
                    <a:pt x="206" y="26"/>
                  </a:cubicBezTo>
                  <a:cubicBezTo>
                    <a:pt x="208" y="26"/>
                    <a:pt x="211" y="27"/>
                    <a:pt x="212" y="28"/>
                  </a:cubicBezTo>
                  <a:cubicBezTo>
                    <a:pt x="212" y="28"/>
                    <a:pt x="212" y="28"/>
                    <a:pt x="212" y="28"/>
                  </a:cubicBezTo>
                  <a:cubicBezTo>
                    <a:pt x="214" y="29"/>
                    <a:pt x="215" y="31"/>
                    <a:pt x="215" y="33"/>
                  </a:cubicBezTo>
                  <a:cubicBezTo>
                    <a:pt x="215" y="59"/>
                    <a:pt x="215" y="59"/>
                    <a:pt x="215" y="59"/>
                  </a:cubicBezTo>
                  <a:lnTo>
                    <a:pt x="130" y="5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>
                <a:solidFill>
                  <a:schemeClr val="tx2"/>
                </a:solidFill>
              </a:endParaRPr>
            </a:p>
          </p:txBody>
        </p:sp>
      </p:grpSp>
      <p:sp>
        <p:nvSpPr>
          <p:cNvPr id="13" name="Rectangle 58"/>
          <p:cNvSpPr>
            <a:spLocks noChangeArrowheads="1"/>
          </p:cNvSpPr>
          <p:nvPr/>
        </p:nvSpPr>
        <p:spPr bwMode="auto">
          <a:xfrm rot="2700000">
            <a:off x="2192527" y="3987498"/>
            <a:ext cx="405360" cy="405360"/>
          </a:xfrm>
          <a:prstGeom prst="round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200" ker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58"/>
          <p:cNvSpPr>
            <a:spLocks noChangeArrowheads="1"/>
          </p:cNvSpPr>
          <p:nvPr/>
        </p:nvSpPr>
        <p:spPr bwMode="auto">
          <a:xfrm rot="2700000">
            <a:off x="6730550" y="3987498"/>
            <a:ext cx="405360" cy="405360"/>
          </a:xfrm>
          <a:prstGeom prst="round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200" ker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4109278" y="3727675"/>
            <a:ext cx="925006" cy="925006"/>
            <a:chOff x="4092768" y="3162525"/>
            <a:chExt cx="925006" cy="925006"/>
          </a:xfrm>
        </p:grpSpPr>
        <p:sp>
          <p:nvSpPr>
            <p:cNvPr id="9" name="Rectangle 58"/>
            <p:cNvSpPr>
              <a:spLocks noChangeArrowheads="1"/>
            </p:cNvSpPr>
            <p:nvPr/>
          </p:nvSpPr>
          <p:spPr bwMode="auto">
            <a:xfrm rot="2700000">
              <a:off x="4092768" y="3162525"/>
              <a:ext cx="925006" cy="925006"/>
            </a:xfrm>
            <a:prstGeom prst="round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200" ker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4282591" y="3337787"/>
              <a:ext cx="545359" cy="471575"/>
              <a:chOff x="3990783" y="3750794"/>
              <a:chExt cx="435297" cy="376404"/>
            </a:xfrm>
            <a:solidFill>
              <a:schemeClr val="bg1"/>
            </a:solidFill>
          </p:grpSpPr>
          <p:sp>
            <p:nvSpPr>
              <p:cNvPr id="21" name="Freeform 83"/>
              <p:cNvSpPr/>
              <p:nvPr/>
            </p:nvSpPr>
            <p:spPr bwMode="auto">
              <a:xfrm>
                <a:off x="4034313" y="3822489"/>
                <a:ext cx="335435" cy="304709"/>
              </a:xfrm>
              <a:custGeom>
                <a:avLst/>
                <a:gdLst>
                  <a:gd name="T0" fmla="*/ 68 w 131"/>
                  <a:gd name="T1" fmla="*/ 0 h 119"/>
                  <a:gd name="T2" fmla="*/ 34 w 131"/>
                  <a:gd name="T3" fmla="*/ 23 h 119"/>
                  <a:gd name="T4" fmla="*/ 0 w 131"/>
                  <a:gd name="T5" fmla="*/ 51 h 119"/>
                  <a:gd name="T6" fmla="*/ 0 w 131"/>
                  <a:gd name="T7" fmla="*/ 119 h 119"/>
                  <a:gd name="T8" fmla="*/ 46 w 131"/>
                  <a:gd name="T9" fmla="*/ 119 h 119"/>
                  <a:gd name="T10" fmla="*/ 46 w 131"/>
                  <a:gd name="T11" fmla="*/ 57 h 119"/>
                  <a:gd name="T12" fmla="*/ 85 w 131"/>
                  <a:gd name="T13" fmla="*/ 57 h 119"/>
                  <a:gd name="T14" fmla="*/ 85 w 131"/>
                  <a:gd name="T15" fmla="*/ 119 h 119"/>
                  <a:gd name="T16" fmla="*/ 131 w 131"/>
                  <a:gd name="T17" fmla="*/ 119 h 119"/>
                  <a:gd name="T18" fmla="*/ 131 w 131"/>
                  <a:gd name="T19" fmla="*/ 51 h 119"/>
                  <a:gd name="T20" fmla="*/ 97 w 131"/>
                  <a:gd name="T21" fmla="*/ 23 h 119"/>
                  <a:gd name="T22" fmla="*/ 68 w 131"/>
                  <a:gd name="T23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1" h="119">
                    <a:moveTo>
                      <a:pt x="68" y="0"/>
                    </a:moveTo>
                    <a:lnTo>
                      <a:pt x="34" y="23"/>
                    </a:lnTo>
                    <a:lnTo>
                      <a:pt x="0" y="51"/>
                    </a:lnTo>
                    <a:lnTo>
                      <a:pt x="0" y="119"/>
                    </a:lnTo>
                    <a:lnTo>
                      <a:pt x="46" y="119"/>
                    </a:lnTo>
                    <a:lnTo>
                      <a:pt x="46" y="57"/>
                    </a:lnTo>
                    <a:lnTo>
                      <a:pt x="85" y="57"/>
                    </a:lnTo>
                    <a:lnTo>
                      <a:pt x="85" y="119"/>
                    </a:lnTo>
                    <a:lnTo>
                      <a:pt x="131" y="119"/>
                    </a:lnTo>
                    <a:lnTo>
                      <a:pt x="131" y="51"/>
                    </a:lnTo>
                    <a:lnTo>
                      <a:pt x="97" y="23"/>
                    </a:lnTo>
                    <a:lnTo>
                      <a:pt x="6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>
                  <a:solidFill>
                    <a:schemeClr val="tx2"/>
                  </a:solidFill>
                </a:endParaRPr>
              </a:p>
            </p:txBody>
          </p:sp>
          <p:sp>
            <p:nvSpPr>
              <p:cNvPr id="22" name="Freeform 84"/>
              <p:cNvSpPr/>
              <p:nvPr/>
            </p:nvSpPr>
            <p:spPr bwMode="auto">
              <a:xfrm>
                <a:off x="3990783" y="3750794"/>
                <a:ext cx="435297" cy="202285"/>
              </a:xfrm>
              <a:custGeom>
                <a:avLst/>
                <a:gdLst>
                  <a:gd name="T0" fmla="*/ 136 w 170"/>
                  <a:gd name="T1" fmla="*/ 39 h 79"/>
                  <a:gd name="T2" fmla="*/ 136 w 170"/>
                  <a:gd name="T3" fmla="*/ 5 h 79"/>
                  <a:gd name="T4" fmla="*/ 114 w 170"/>
                  <a:gd name="T5" fmla="*/ 5 h 79"/>
                  <a:gd name="T6" fmla="*/ 114 w 170"/>
                  <a:gd name="T7" fmla="*/ 22 h 79"/>
                  <a:gd name="T8" fmla="*/ 97 w 170"/>
                  <a:gd name="T9" fmla="*/ 5 h 79"/>
                  <a:gd name="T10" fmla="*/ 85 w 170"/>
                  <a:gd name="T11" fmla="*/ 0 h 79"/>
                  <a:gd name="T12" fmla="*/ 74 w 170"/>
                  <a:gd name="T13" fmla="*/ 5 h 79"/>
                  <a:gd name="T14" fmla="*/ 0 w 170"/>
                  <a:gd name="T15" fmla="*/ 68 h 79"/>
                  <a:gd name="T16" fmla="*/ 6 w 170"/>
                  <a:gd name="T17" fmla="*/ 79 h 79"/>
                  <a:gd name="T18" fmla="*/ 85 w 170"/>
                  <a:gd name="T19" fmla="*/ 17 h 79"/>
                  <a:gd name="T20" fmla="*/ 164 w 170"/>
                  <a:gd name="T21" fmla="*/ 79 h 79"/>
                  <a:gd name="T22" fmla="*/ 170 w 170"/>
                  <a:gd name="T23" fmla="*/ 68 h 79"/>
                  <a:gd name="T24" fmla="*/ 136 w 170"/>
                  <a:gd name="T25" fmla="*/ 3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0" h="79">
                    <a:moveTo>
                      <a:pt x="136" y="39"/>
                    </a:moveTo>
                    <a:lnTo>
                      <a:pt x="136" y="5"/>
                    </a:lnTo>
                    <a:lnTo>
                      <a:pt x="114" y="5"/>
                    </a:lnTo>
                    <a:lnTo>
                      <a:pt x="114" y="22"/>
                    </a:lnTo>
                    <a:lnTo>
                      <a:pt x="97" y="5"/>
                    </a:lnTo>
                    <a:lnTo>
                      <a:pt x="85" y="0"/>
                    </a:lnTo>
                    <a:lnTo>
                      <a:pt x="74" y="5"/>
                    </a:lnTo>
                    <a:lnTo>
                      <a:pt x="0" y="68"/>
                    </a:lnTo>
                    <a:lnTo>
                      <a:pt x="6" y="79"/>
                    </a:lnTo>
                    <a:lnTo>
                      <a:pt x="85" y="17"/>
                    </a:lnTo>
                    <a:lnTo>
                      <a:pt x="164" y="79"/>
                    </a:lnTo>
                    <a:lnTo>
                      <a:pt x="170" y="68"/>
                    </a:lnTo>
                    <a:lnTo>
                      <a:pt x="136" y="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18" name="TextBox 76"/>
          <p:cNvSpPr txBox="1"/>
          <p:nvPr/>
        </p:nvSpPr>
        <p:spPr>
          <a:xfrm>
            <a:off x="4099561" y="91902"/>
            <a:ext cx="944880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500" i="1" dirty="0">
                <a:solidFill>
                  <a:schemeClr val="accent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简历作业</a:t>
            </a:r>
            <a:endParaRPr lang="zh-CN" altLang="en-US" sz="1500" i="1" dirty="0">
              <a:solidFill>
                <a:schemeClr val="accent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4451809" y="551591"/>
            <a:ext cx="240383" cy="0"/>
          </a:xfrm>
          <a:prstGeom prst="line">
            <a:avLst/>
          </a:prstGeom>
          <a:ln w="190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25240" y="2006600"/>
            <a:ext cx="1495425" cy="1466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500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13" grpId="0" bldLvl="0" animBg="1"/>
      <p:bldP spid="14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571750"/>
            <a:ext cx="1512168" cy="217248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897505" y="2179320"/>
            <a:ext cx="526097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大攻略传授完毕，感谢各位。</a:t>
            </a:r>
            <a:endParaRPr lang="zh-CN" altLang="en-US" sz="28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500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571750"/>
            <a:ext cx="1512168" cy="217248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193427" y="2917538"/>
            <a:ext cx="6001747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300" dirty="0">
                <a:solidFill>
                  <a:schemeClr val="accent1"/>
                </a:solidFill>
                <a:latin typeface="华康雅宋体W9(P)" panose="02020900000000000000" pitchFamily="18" charset="-122"/>
                <a:ea typeface="华康雅宋体W9(P)" panose="02020900000000000000" pitchFamily="18" charset="-122"/>
                <a:sym typeface="微软雅黑" panose="020B0503020204020204" pitchFamily="34" charset="-122"/>
              </a:rPr>
              <a:t>简单</a:t>
            </a:r>
            <a:r>
              <a:rPr lang="en-US" altLang="zh-CN" sz="3200" b="1" spc="300" dirty="0">
                <a:solidFill>
                  <a:schemeClr val="accent1"/>
                </a:solidFill>
                <a:latin typeface="华康雅宋体W9(P)" panose="02020900000000000000" pitchFamily="18" charset="-122"/>
                <a:ea typeface="华康雅宋体W9(P)" panose="02020900000000000000" pitchFamily="18" charset="-122"/>
                <a:sym typeface="微软雅黑" panose="020B0503020204020204" pitchFamily="34" charset="-122"/>
              </a:rPr>
              <a:t>+</a:t>
            </a:r>
            <a:r>
              <a:rPr lang="zh-CN" altLang="en-US" sz="3200" b="1" spc="300" dirty="0">
                <a:solidFill>
                  <a:schemeClr val="accent1"/>
                </a:solidFill>
                <a:latin typeface="华康雅宋体W9(P)" panose="02020900000000000000" pitchFamily="18" charset="-122"/>
                <a:ea typeface="华康雅宋体W9(P)" panose="02020900000000000000" pitchFamily="18" charset="-122"/>
                <a:sym typeface="微软雅黑" panose="020B0503020204020204" pitchFamily="34" charset="-122"/>
              </a:rPr>
              <a:t>经历</a:t>
            </a:r>
            <a:r>
              <a:rPr lang="en-US" altLang="zh-CN" sz="3200" b="1" spc="300" dirty="0">
                <a:solidFill>
                  <a:schemeClr val="accent1"/>
                </a:solidFill>
                <a:latin typeface="华康雅宋体W9(P)" panose="02020900000000000000" pitchFamily="18" charset="-122"/>
                <a:ea typeface="华康雅宋体W9(P)" panose="02020900000000000000" pitchFamily="18" charset="-122"/>
                <a:sym typeface="微软雅黑" panose="020B0503020204020204" pitchFamily="34" charset="-122"/>
              </a:rPr>
              <a:t>=</a:t>
            </a:r>
            <a:r>
              <a:rPr lang="zh-CN" altLang="en-US" sz="3200" b="1" spc="300" dirty="0">
                <a:solidFill>
                  <a:schemeClr val="accent1"/>
                </a:solidFill>
                <a:latin typeface="华康雅宋体W9(P)" panose="02020900000000000000" pitchFamily="18" charset="-122"/>
                <a:ea typeface="华康雅宋体W9(P)" panose="02020900000000000000" pitchFamily="18" charset="-122"/>
                <a:sym typeface="微软雅黑" panose="020B0503020204020204" pitchFamily="34" charset="-122"/>
              </a:rPr>
              <a:t>简历</a:t>
            </a:r>
            <a:endParaRPr lang="zh-CN" altLang="en-US" sz="3200" b="1" spc="300" dirty="0">
              <a:solidFill>
                <a:schemeClr val="accent1"/>
              </a:solidFill>
              <a:latin typeface="华康雅宋体W9(P)" panose="02020900000000000000" pitchFamily="18" charset="-122"/>
              <a:ea typeface="华康雅宋体W9(P)" panose="02020900000000000000" pitchFamily="18" charset="-122"/>
              <a:sym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45117" y="893793"/>
            <a:ext cx="6001747" cy="1198880"/>
          </a:xfrm>
          <a:prstGeom prst="rect">
            <a:avLst/>
          </a:prstGeom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7200" b="1" spc="300" dirty="0">
                <a:solidFill>
                  <a:schemeClr val="accent1"/>
                </a:solidFill>
                <a:latin typeface="华康雅宋体W9(P)" panose="02020900000000000000" pitchFamily="18" charset="-122"/>
                <a:ea typeface="华康雅宋体W9(P)" panose="02020900000000000000" pitchFamily="18" charset="-122"/>
                <a:sym typeface="微软雅黑" panose="020B0503020204020204" pitchFamily="34" charset="-122"/>
              </a:rPr>
              <a:t>大</a:t>
            </a:r>
            <a:r>
              <a:rPr lang="zh-CN" altLang="en-US" sz="6000" b="1" spc="300" dirty="0">
                <a:solidFill>
                  <a:schemeClr val="accent1"/>
                </a:solidFill>
                <a:latin typeface="华康雅宋体W9(P)" panose="02020900000000000000" pitchFamily="18" charset="-122"/>
                <a:ea typeface="华康雅宋体W9(P)" panose="02020900000000000000" pitchFamily="18" charset="-122"/>
                <a:sym typeface="微软雅黑" panose="020B0503020204020204" pitchFamily="34" charset="-122"/>
              </a:rPr>
              <a:t>攻略</a:t>
            </a:r>
            <a:endParaRPr lang="zh-CN" altLang="en-US" sz="6000" b="1" spc="300" dirty="0">
              <a:solidFill>
                <a:schemeClr val="accent1"/>
              </a:solidFill>
              <a:latin typeface="华康雅宋体W9(P)" panose="02020900000000000000" pitchFamily="18" charset="-122"/>
              <a:ea typeface="华康雅宋体W9(P)" panose="02020900000000000000" pitchFamily="18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500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8"/>
          <p:cNvSpPr txBox="1"/>
          <p:nvPr/>
        </p:nvSpPr>
        <p:spPr>
          <a:xfrm>
            <a:off x="2483768" y="2243535"/>
            <a:ext cx="4176464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GB" sz="4000" dirty="0">
                <a:solidFill>
                  <a:srgbClr val="A6937B"/>
                </a:solidFill>
                <a:latin typeface="DFKai-SB" panose="03000509000000000000" pitchFamily="65" charset="-120"/>
                <a:ea typeface="宋体" panose="02010600030101010101" pitchFamily="2" charset="-122"/>
                <a:cs typeface="+mn-ea"/>
                <a:sym typeface="+mn-lt"/>
              </a:rPr>
              <a:t>简历的目的</a:t>
            </a:r>
            <a:endParaRPr lang="zh-CN" altLang="en-GB" sz="4000" dirty="0">
              <a:solidFill>
                <a:srgbClr val="A6937B"/>
              </a:solidFill>
              <a:latin typeface="DFKai-SB" panose="03000509000000000000" pitchFamily="65" charset="-120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64" name="TextBox 48"/>
          <p:cNvSpPr txBox="1"/>
          <p:nvPr/>
        </p:nvSpPr>
        <p:spPr>
          <a:xfrm>
            <a:off x="3829707" y="1059582"/>
            <a:ext cx="148458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accent1"/>
                </a:solidFill>
                <a:latin typeface="OCR A Extended" panose="02010509020102010303" pitchFamily="50" charset="0"/>
                <a:ea typeface="华康雅宋体W9(P)" panose="02020900000000000000" pitchFamily="18" charset="-122"/>
                <a:cs typeface="+mn-ea"/>
                <a:sym typeface="+mn-lt"/>
              </a:rPr>
              <a:t>01</a:t>
            </a:r>
            <a:endParaRPr lang="en-GB" altLang="zh-CN" sz="8000" dirty="0">
              <a:solidFill>
                <a:schemeClr val="accent1"/>
              </a:solidFill>
              <a:latin typeface="OCR A Extended" panose="02010509020102010303" pitchFamily="50" charset="0"/>
              <a:ea typeface="华康雅宋体W9(P)" panose="02020900000000000000" pitchFamily="18" charset="-122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1" y="2427746"/>
            <a:ext cx="1353292" cy="19442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500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440"/>
                            </p:stCondLst>
                            <p:childTnLst>
                              <p:par>
                                <p:cTn id="2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64" grpId="0"/>
      <p:bldP spid="6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308023" y="1695667"/>
            <a:ext cx="4127179" cy="512659"/>
            <a:chOff x="11027753" y="2126774"/>
            <a:chExt cx="5508613" cy="684076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11711830" y="2468812"/>
              <a:ext cx="4824536" cy="0"/>
            </a:xfrm>
            <a:prstGeom prst="lin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8" name="椭圆 27"/>
            <p:cNvSpPr/>
            <p:nvPr/>
          </p:nvSpPr>
          <p:spPr>
            <a:xfrm>
              <a:off x="11027753" y="2126774"/>
              <a:ext cx="684075" cy="6840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695" dirty="0">
                  <a:solidFill>
                    <a:schemeClr val="bg1"/>
                  </a:solidFill>
                  <a:latin typeface="Impact" panose="020B0806030902050204" pitchFamily="34" charset="0"/>
                </a:rPr>
                <a:t>1</a:t>
              </a:r>
              <a:endParaRPr lang="zh-CN" altLang="en-US" sz="2695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308026" y="3723878"/>
            <a:ext cx="4228984" cy="512659"/>
            <a:chOff x="11027754" y="2126774"/>
            <a:chExt cx="5644495" cy="684076"/>
          </a:xfrm>
          <a:solidFill>
            <a:srgbClr val="AECD7A"/>
          </a:solidFill>
        </p:grpSpPr>
        <p:cxnSp>
          <p:nvCxnSpPr>
            <p:cNvPr id="30" name="直接连接符 29"/>
            <p:cNvCxnSpPr/>
            <p:nvPr/>
          </p:nvCxnSpPr>
          <p:spPr>
            <a:xfrm>
              <a:off x="11747661" y="2423445"/>
              <a:ext cx="4924588" cy="1696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11027754" y="2126774"/>
              <a:ext cx="684076" cy="6840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695" dirty="0">
                  <a:solidFill>
                    <a:schemeClr val="bg1"/>
                  </a:solidFill>
                  <a:latin typeface="Impact" panose="020B0806030902050204" pitchFamily="34" charset="0"/>
                </a:rPr>
                <a:t>4</a:t>
              </a:r>
              <a:endParaRPr lang="zh-CN" altLang="en-US" sz="2695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308024" y="3047807"/>
            <a:ext cx="3803477" cy="512659"/>
            <a:chOff x="11027754" y="2126774"/>
            <a:chExt cx="5076564" cy="684076"/>
          </a:xfrm>
          <a:solidFill>
            <a:srgbClr val="AECD7A"/>
          </a:solidFill>
        </p:grpSpPr>
        <p:cxnSp>
          <p:nvCxnSpPr>
            <p:cNvPr id="33" name="直接连接符 32"/>
            <p:cNvCxnSpPr/>
            <p:nvPr/>
          </p:nvCxnSpPr>
          <p:spPr>
            <a:xfrm>
              <a:off x="11711830" y="2468812"/>
              <a:ext cx="4392488" cy="0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11027754" y="2126774"/>
              <a:ext cx="684076" cy="6840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695" dirty="0">
                  <a:solidFill>
                    <a:schemeClr val="bg1"/>
                  </a:solidFill>
                  <a:latin typeface="Impact" panose="020B0806030902050204" pitchFamily="34" charset="0"/>
                </a:rPr>
                <a:t>3</a:t>
              </a:r>
              <a:endParaRPr lang="zh-CN" altLang="en-US" sz="2695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308024" y="2371737"/>
            <a:ext cx="3803477" cy="512659"/>
            <a:chOff x="11027754" y="2126774"/>
            <a:chExt cx="5076564" cy="684076"/>
          </a:xfrm>
        </p:grpSpPr>
        <p:cxnSp>
          <p:nvCxnSpPr>
            <p:cNvPr id="36" name="直接连接符 35"/>
            <p:cNvCxnSpPr/>
            <p:nvPr/>
          </p:nvCxnSpPr>
          <p:spPr>
            <a:xfrm>
              <a:off x="11711830" y="2468812"/>
              <a:ext cx="4392488" cy="0"/>
            </a:xfrm>
            <a:prstGeom prst="lin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" name="椭圆 36"/>
            <p:cNvSpPr/>
            <p:nvPr/>
          </p:nvSpPr>
          <p:spPr>
            <a:xfrm>
              <a:off x="11027754" y="2126774"/>
              <a:ext cx="684076" cy="68407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695" dirty="0">
                  <a:solidFill>
                    <a:schemeClr val="bg1"/>
                  </a:solidFill>
                  <a:latin typeface="Impact" panose="020B0806030902050204" pitchFamily="34" charset="0"/>
                </a:rPr>
                <a:t>2</a:t>
              </a:r>
              <a:endParaRPr lang="zh-CN" altLang="en-US" sz="2695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38" name="椭圆 37"/>
          <p:cNvSpPr/>
          <p:nvPr/>
        </p:nvSpPr>
        <p:spPr>
          <a:xfrm>
            <a:off x="5075667" y="1448392"/>
            <a:ext cx="2966923" cy="29676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09" tIns="34253" rIns="68509" bIns="34253" rtlCol="0" anchor="ctr"/>
          <a:lstStyle/>
          <a:p>
            <a:pPr algn="ctr"/>
            <a:endParaRPr lang="zh-CN" altLang="en-US" sz="2400"/>
          </a:p>
        </p:txBody>
      </p:sp>
      <p:sp>
        <p:nvSpPr>
          <p:cNvPr id="39" name="TextBox 103"/>
          <p:cNvSpPr txBox="1"/>
          <p:nvPr/>
        </p:nvSpPr>
        <p:spPr>
          <a:xfrm>
            <a:off x="5399203" y="1916021"/>
            <a:ext cx="2319850" cy="2317750"/>
          </a:xfrm>
          <a:prstGeom prst="rect">
            <a:avLst/>
          </a:prstGeom>
          <a:noFill/>
        </p:spPr>
        <p:txBody>
          <a:bodyPr wrap="square" lIns="68509" tIns="34253" rIns="68509" bIns="34253">
            <a:spAutoFit/>
          </a:bodyPr>
          <a:lstStyle/>
          <a:p>
            <a:pPr indent="73025" algn="ctr">
              <a:lnSpc>
                <a:spcPct val="133000"/>
              </a:lnSpc>
              <a:defRPr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简历的重要性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3025" algn="ctr">
              <a:lnSpc>
                <a:spcPct val="133000"/>
              </a:lnSpc>
              <a:defRPr/>
            </a:pP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迎娶白富美、走上人生巅峰</a:t>
            </a:r>
            <a:endParaRPr lang="zh-CN" altLang="en-US" sz="12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3025">
              <a:lnSpc>
                <a:spcPct val="133000"/>
              </a:lnSpc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，简历类似个人广告，是自我推荐的</a:t>
            </a:r>
            <a:r>
              <a:rPr lang="zh-CN" altLang="en-US" sz="1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名片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（私人定制，量身定做）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3025">
              <a:lnSpc>
                <a:spcPct val="133000"/>
              </a:lnSpc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，简历是</a:t>
            </a:r>
            <a:r>
              <a:rPr lang="zh-CN" altLang="en-US" sz="1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敲门砖</a:t>
            </a:r>
            <a:endParaRPr lang="zh-CN" altLang="en-US" sz="12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3025">
              <a:lnSpc>
                <a:spcPct val="133000"/>
              </a:lnSpc>
              <a:defRPr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，简历引导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按你的思路走（简历内容做足充分的准备）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3025">
              <a:lnSpc>
                <a:spcPct val="133000"/>
              </a:lnSpc>
              <a:defRPr/>
            </a:pP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104"/>
          <p:cNvSpPr txBox="1"/>
          <p:nvPr/>
        </p:nvSpPr>
        <p:spPr>
          <a:xfrm>
            <a:off x="1871029" y="1649740"/>
            <a:ext cx="3564173" cy="312420"/>
          </a:xfrm>
          <a:prstGeom prst="rect">
            <a:avLst/>
          </a:prstGeom>
          <a:noFill/>
        </p:spPr>
        <p:txBody>
          <a:bodyPr wrap="square" lIns="68509" tIns="34253" rIns="68509" bIns="34253">
            <a:spAutoFit/>
          </a:bodyPr>
          <a:lstStyle/>
          <a:p>
            <a:pPr>
              <a:lnSpc>
                <a:spcPct val="133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获得面试机会（吸引人，不是经历的简单罗列）</a:t>
            </a:r>
            <a:endParaRPr lang="zh-CN" altLang="en-US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105"/>
          <p:cNvSpPr txBox="1"/>
          <p:nvPr/>
        </p:nvSpPr>
        <p:spPr>
          <a:xfrm>
            <a:off x="1871031" y="2291736"/>
            <a:ext cx="3240471" cy="312420"/>
          </a:xfrm>
          <a:prstGeom prst="rect">
            <a:avLst/>
          </a:prstGeom>
          <a:noFill/>
        </p:spPr>
        <p:txBody>
          <a:bodyPr wrap="square" lIns="68509" tIns="34253" rIns="68509" bIns="34253">
            <a:spAutoFit/>
          </a:bodyPr>
          <a:lstStyle/>
          <a:p>
            <a:pPr>
              <a:lnSpc>
                <a:spcPct val="133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证明你适合这份工作（针对性，公司岗位定制）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106"/>
          <p:cNvSpPr txBox="1"/>
          <p:nvPr/>
        </p:nvSpPr>
        <p:spPr>
          <a:xfrm>
            <a:off x="1847395" y="2948804"/>
            <a:ext cx="3240474" cy="312420"/>
          </a:xfrm>
          <a:prstGeom prst="rect">
            <a:avLst/>
          </a:prstGeom>
          <a:noFill/>
        </p:spPr>
        <p:txBody>
          <a:bodyPr wrap="square" lIns="68509" tIns="34253" rIns="68509" bIns="34253">
            <a:spAutoFit/>
          </a:bodyPr>
          <a:lstStyle/>
          <a:p>
            <a:pPr>
              <a:lnSpc>
                <a:spcPct val="133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让</a:t>
            </a: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HR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一眼发现这一点（排版整洁，重点突出）</a:t>
            </a:r>
            <a:endParaRPr lang="zh-CN" altLang="en-US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3" name="TextBox 107"/>
          <p:cNvSpPr txBox="1"/>
          <p:nvPr/>
        </p:nvSpPr>
        <p:spPr>
          <a:xfrm>
            <a:off x="1871030" y="3606955"/>
            <a:ext cx="3726023" cy="312420"/>
          </a:xfrm>
          <a:prstGeom prst="rect">
            <a:avLst/>
          </a:prstGeom>
          <a:noFill/>
        </p:spPr>
        <p:txBody>
          <a:bodyPr wrap="square" lIns="68509" tIns="34253" rIns="68509" bIns="34253">
            <a:spAutoFit/>
          </a:bodyPr>
          <a:lstStyle/>
          <a:p>
            <a:pPr>
              <a:lnSpc>
                <a:spcPct val="133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在众多求职者中脱颖而出（个人特色，简历技巧）</a:t>
            </a:r>
            <a:endParaRPr lang="zh-CN" altLang="en-US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TextBox 76"/>
          <p:cNvSpPr txBox="1"/>
          <p:nvPr/>
        </p:nvSpPr>
        <p:spPr>
          <a:xfrm>
            <a:off x="4004311" y="91902"/>
            <a:ext cx="1135380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500" i="1" dirty="0">
                <a:solidFill>
                  <a:schemeClr val="accent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简历的目的</a:t>
            </a:r>
            <a:endParaRPr lang="zh-CN" altLang="en-US" sz="1500" i="1" dirty="0">
              <a:solidFill>
                <a:schemeClr val="accent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4451809" y="551591"/>
            <a:ext cx="240383" cy="0"/>
          </a:xfrm>
          <a:prstGeom prst="line">
            <a:avLst/>
          </a:prstGeom>
          <a:ln w="190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500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39" grpId="0"/>
      <p:bldP spid="39" grpId="1"/>
      <p:bldP spid="40" grpId="0"/>
      <p:bldP spid="41" grpId="0"/>
      <p:bldP spid="42" grpId="0"/>
      <p:bldP spid="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8"/>
          <p:cNvSpPr txBox="1"/>
          <p:nvPr/>
        </p:nvSpPr>
        <p:spPr>
          <a:xfrm>
            <a:off x="2483768" y="2243535"/>
            <a:ext cx="4176464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GB" sz="4000" dirty="0">
                <a:solidFill>
                  <a:srgbClr val="A6937B"/>
                </a:solidFill>
                <a:latin typeface="DFKai-SB" panose="03000509000000000000" pitchFamily="65" charset="-120"/>
                <a:ea typeface="宋体" panose="02010600030101010101" pitchFamily="2" charset="-122"/>
                <a:cs typeface="+mn-ea"/>
                <a:sym typeface="+mn-lt"/>
              </a:rPr>
              <a:t>简历的筛选</a:t>
            </a:r>
            <a:endParaRPr lang="zh-CN" altLang="en-GB" sz="4000" dirty="0">
              <a:solidFill>
                <a:srgbClr val="A6937B"/>
              </a:solidFill>
              <a:latin typeface="DFKai-SB" panose="03000509000000000000" pitchFamily="65" charset="-120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64" name="TextBox 48"/>
          <p:cNvSpPr txBox="1"/>
          <p:nvPr/>
        </p:nvSpPr>
        <p:spPr>
          <a:xfrm>
            <a:off x="3829707" y="1059582"/>
            <a:ext cx="148458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8000" dirty="0" smtClean="0">
                <a:solidFill>
                  <a:schemeClr val="accent1"/>
                </a:solidFill>
                <a:latin typeface="OCR A Extended" panose="02010509020102010303" pitchFamily="50" charset="0"/>
                <a:ea typeface="华康雅宋体W9(P)" panose="02020900000000000000" pitchFamily="18" charset="-122"/>
                <a:cs typeface="+mn-ea"/>
                <a:sym typeface="+mn-lt"/>
              </a:rPr>
              <a:t>02</a:t>
            </a:r>
            <a:endParaRPr lang="en-GB" altLang="zh-CN" sz="8000" dirty="0">
              <a:solidFill>
                <a:schemeClr val="accent1"/>
              </a:solidFill>
              <a:latin typeface="OCR A Extended" panose="02010509020102010303" pitchFamily="50" charset="0"/>
              <a:ea typeface="华康雅宋体W9(P)" panose="02020900000000000000" pitchFamily="18" charset="-122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1" y="2427746"/>
            <a:ext cx="1353292" cy="19442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500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440"/>
                            </p:stCondLst>
                            <p:childTnLst>
                              <p:par>
                                <p:cTn id="2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64" grpId="0"/>
      <p:bldP spid="6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46233" y="1574302"/>
            <a:ext cx="728663" cy="728663"/>
            <a:chOff x="1046233" y="1574302"/>
            <a:chExt cx="728663" cy="728663"/>
          </a:xfrm>
        </p:grpSpPr>
        <p:sp>
          <p:nvSpPr>
            <p:cNvPr id="28" name="矩形 223"/>
            <p:cNvSpPr>
              <a:spLocks noChangeArrowheads="1"/>
            </p:cNvSpPr>
            <p:nvPr/>
          </p:nvSpPr>
          <p:spPr bwMode="auto">
            <a:xfrm>
              <a:off x="1046233" y="1574302"/>
              <a:ext cx="728663" cy="72866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29" name="Freeform 105"/>
            <p:cNvSpPr>
              <a:spLocks noEditPoints="1" noChangeArrowheads="1"/>
            </p:cNvSpPr>
            <p:nvPr/>
          </p:nvSpPr>
          <p:spPr bwMode="auto">
            <a:xfrm>
              <a:off x="1220801" y="1676763"/>
              <a:ext cx="379526" cy="458766"/>
            </a:xfrm>
            <a:custGeom>
              <a:avLst/>
              <a:gdLst>
                <a:gd name="T0" fmla="*/ 0 w 77"/>
                <a:gd name="T1" fmla="*/ 2147483646 h 93"/>
                <a:gd name="T2" fmla="*/ 2147483646 w 77"/>
                <a:gd name="T3" fmla="*/ 2147483646 h 93"/>
                <a:gd name="T4" fmla="*/ 2147483646 w 77"/>
                <a:gd name="T5" fmla="*/ 2147483646 h 93"/>
                <a:gd name="T6" fmla="*/ 2147483646 w 77"/>
                <a:gd name="T7" fmla="*/ 2147483646 h 93"/>
                <a:gd name="T8" fmla="*/ 2147483646 w 77"/>
                <a:gd name="T9" fmla="*/ 2147483646 h 93"/>
                <a:gd name="T10" fmla="*/ 2147483646 w 77"/>
                <a:gd name="T11" fmla="*/ 2147483646 h 93"/>
                <a:gd name="T12" fmla="*/ 2147483646 w 77"/>
                <a:gd name="T13" fmla="*/ 2147483646 h 93"/>
                <a:gd name="T14" fmla="*/ 2147483646 w 77"/>
                <a:gd name="T15" fmla="*/ 2147483646 h 93"/>
                <a:gd name="T16" fmla="*/ 2147483646 w 77"/>
                <a:gd name="T17" fmla="*/ 2147483646 h 93"/>
                <a:gd name="T18" fmla="*/ 2147483646 w 77"/>
                <a:gd name="T19" fmla="*/ 2147483646 h 93"/>
                <a:gd name="T20" fmla="*/ 2147483646 w 77"/>
                <a:gd name="T21" fmla="*/ 2147483646 h 93"/>
                <a:gd name="T22" fmla="*/ 2147483646 w 77"/>
                <a:gd name="T23" fmla="*/ 2147483646 h 93"/>
                <a:gd name="T24" fmla="*/ 2147483646 w 77"/>
                <a:gd name="T25" fmla="*/ 2147483646 h 93"/>
                <a:gd name="T26" fmla="*/ 2147483646 w 77"/>
                <a:gd name="T27" fmla="*/ 2147483646 h 93"/>
                <a:gd name="T28" fmla="*/ 2147483646 w 77"/>
                <a:gd name="T29" fmla="*/ 2147483646 h 93"/>
                <a:gd name="T30" fmla="*/ 2147483646 w 77"/>
                <a:gd name="T31" fmla="*/ 2147483646 h 93"/>
                <a:gd name="T32" fmla="*/ 2147483646 w 77"/>
                <a:gd name="T33" fmla="*/ 2147483646 h 93"/>
                <a:gd name="T34" fmla="*/ 2147483646 w 77"/>
                <a:gd name="T35" fmla="*/ 2147483646 h 93"/>
                <a:gd name="T36" fmla="*/ 2147483646 w 77"/>
                <a:gd name="T37" fmla="*/ 2147483646 h 93"/>
                <a:gd name="T38" fmla="*/ 2147483646 w 77"/>
                <a:gd name="T39" fmla="*/ 2147483646 h 93"/>
                <a:gd name="T40" fmla="*/ 2147483646 w 77"/>
                <a:gd name="T41" fmla="*/ 2147483646 h 93"/>
                <a:gd name="T42" fmla="*/ 2147483646 w 77"/>
                <a:gd name="T43" fmla="*/ 2147483646 h 93"/>
                <a:gd name="T44" fmla="*/ 2147483646 w 77"/>
                <a:gd name="T45" fmla="*/ 2147483646 h 93"/>
                <a:gd name="T46" fmla="*/ 2147483646 w 77"/>
                <a:gd name="T47" fmla="*/ 2147483646 h 93"/>
                <a:gd name="T48" fmla="*/ 2147483646 w 77"/>
                <a:gd name="T49" fmla="*/ 2147483646 h 93"/>
                <a:gd name="T50" fmla="*/ 2147483646 w 77"/>
                <a:gd name="T51" fmla="*/ 2147483646 h 93"/>
                <a:gd name="T52" fmla="*/ 2147483646 w 77"/>
                <a:gd name="T53" fmla="*/ 2147483646 h 93"/>
                <a:gd name="T54" fmla="*/ 2147483646 w 77"/>
                <a:gd name="T55" fmla="*/ 2147483646 h 93"/>
                <a:gd name="T56" fmla="*/ 2147483646 w 77"/>
                <a:gd name="T57" fmla="*/ 2147483646 h 93"/>
                <a:gd name="T58" fmla="*/ 2147483646 w 77"/>
                <a:gd name="T59" fmla="*/ 2147483646 h 93"/>
                <a:gd name="T60" fmla="*/ 2147483646 w 77"/>
                <a:gd name="T61" fmla="*/ 2147483646 h 93"/>
                <a:gd name="T62" fmla="*/ 2147483646 w 77"/>
                <a:gd name="T63" fmla="*/ 2147483646 h 93"/>
                <a:gd name="T64" fmla="*/ 2147483646 w 77"/>
                <a:gd name="T65" fmla="*/ 2147483646 h 93"/>
                <a:gd name="T66" fmla="*/ 2147483646 w 77"/>
                <a:gd name="T67" fmla="*/ 2147483646 h 93"/>
                <a:gd name="T68" fmla="*/ 2147483646 w 77"/>
                <a:gd name="T69" fmla="*/ 2147483646 h 93"/>
                <a:gd name="T70" fmla="*/ 2147483646 w 77"/>
                <a:gd name="T71" fmla="*/ 2147483646 h 93"/>
                <a:gd name="T72" fmla="*/ 2147483646 w 77"/>
                <a:gd name="T73" fmla="*/ 0 h 93"/>
                <a:gd name="T74" fmla="*/ 2147483646 w 77"/>
                <a:gd name="T75" fmla="*/ 2147483646 h 9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77"/>
                <a:gd name="T115" fmla="*/ 0 h 93"/>
                <a:gd name="T116" fmla="*/ 77 w 77"/>
                <a:gd name="T117" fmla="*/ 93 h 93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/>
            <a:lstStyle/>
            <a:p>
              <a:endParaRPr lang="zh-CN" altLang="en-US" sz="12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1949464" y="1816114"/>
            <a:ext cx="6148304" cy="1695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630" indent="-21463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HR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在每份简历上所花的平均时间为</a:t>
            </a: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秒；</a:t>
            </a:r>
            <a:endParaRPr lang="zh-CN" altLang="en-US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</a:t>
            </a: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245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分简历中有</a:t>
            </a: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份获得面试机会；</a:t>
            </a:r>
            <a:endParaRPr lang="zh-CN" altLang="en-US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某些大公司一年内会收到超过</a:t>
            </a: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万份简历；</a:t>
            </a:r>
            <a:endParaRPr lang="zh-CN" altLang="en-US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在报纸上登载一个招聘岗位，可以收到</a:t>
            </a: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份简历；</a:t>
            </a:r>
            <a:endParaRPr lang="zh-CN" altLang="en-US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所以简历中，约有</a:t>
            </a: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85%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的结局是被丢到垃圾桶</a:t>
            </a: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                          - -2017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>
              <a:lnSpc>
                <a:spcPct val="130000"/>
              </a:lnSpc>
              <a:buFont typeface="Wingdings" panose="05000000000000000000" pitchFamily="2" charset="2"/>
              <a:buChar char="l"/>
            </a:pPr>
            <a:endParaRPr lang="zh-CN" altLang="en-US" sz="825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76"/>
          <p:cNvSpPr txBox="1"/>
          <p:nvPr/>
        </p:nvSpPr>
        <p:spPr>
          <a:xfrm>
            <a:off x="1949450" y="1480820"/>
            <a:ext cx="4043680" cy="66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美国劳工部对雇主的调查统计：</a:t>
            </a:r>
            <a:endParaRPr lang="zh-CN" altLang="en-US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sz="2100" dirty="0">
              <a:solidFill>
                <a:schemeClr val="tx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15" name="TextBox 76"/>
          <p:cNvSpPr txBox="1"/>
          <p:nvPr/>
        </p:nvSpPr>
        <p:spPr>
          <a:xfrm>
            <a:off x="3813811" y="91902"/>
            <a:ext cx="1516380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500" i="1" dirty="0">
                <a:solidFill>
                  <a:schemeClr val="accent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我们不知道的事</a:t>
            </a:r>
            <a:endParaRPr lang="zh-CN" altLang="en-US" sz="1500" i="1" dirty="0">
              <a:solidFill>
                <a:schemeClr val="accent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4451809" y="551591"/>
            <a:ext cx="240383" cy="0"/>
          </a:xfrm>
          <a:prstGeom prst="line">
            <a:avLst/>
          </a:prstGeom>
          <a:ln w="190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500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499711" y="1386049"/>
            <a:ext cx="2796076" cy="2835508"/>
            <a:chOff x="1331640" y="1707653"/>
            <a:chExt cx="2796076" cy="2835507"/>
          </a:xfrm>
          <a:solidFill>
            <a:srgbClr val="404040"/>
          </a:solidFill>
        </p:grpSpPr>
        <p:sp>
          <p:nvSpPr>
            <p:cNvPr id="16" name="等腰三角形 5"/>
            <p:cNvSpPr/>
            <p:nvPr/>
          </p:nvSpPr>
          <p:spPr>
            <a:xfrm>
              <a:off x="1608861" y="1707653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336699"/>
                </a:solidFill>
              </a:endParaRPr>
            </a:p>
          </p:txBody>
        </p:sp>
        <p:sp>
          <p:nvSpPr>
            <p:cNvPr id="17" name="等腰三角形 5"/>
            <p:cNvSpPr/>
            <p:nvPr/>
          </p:nvSpPr>
          <p:spPr>
            <a:xfrm>
              <a:off x="1619672" y="2445005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等腰三角形 5"/>
            <p:cNvSpPr/>
            <p:nvPr/>
          </p:nvSpPr>
          <p:spPr>
            <a:xfrm flipV="1">
              <a:off x="1608861" y="3167482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等腰三角形 5"/>
            <p:cNvSpPr/>
            <p:nvPr/>
          </p:nvSpPr>
          <p:spPr>
            <a:xfrm flipV="1">
              <a:off x="1619672" y="3356821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圆角矩形 11"/>
            <p:cNvSpPr/>
            <p:nvPr/>
          </p:nvSpPr>
          <p:spPr>
            <a:xfrm>
              <a:off x="1331640" y="3079858"/>
              <a:ext cx="198918" cy="87624"/>
            </a:xfrm>
            <a:custGeom>
              <a:avLst/>
              <a:gdLst/>
              <a:ahLst/>
              <a:cxnLst/>
              <a:rect l="l" t="t" r="r" b="b"/>
              <a:pathLst>
                <a:path w="198918" h="87624">
                  <a:moveTo>
                    <a:pt x="43812" y="0"/>
                  </a:moveTo>
                  <a:lnTo>
                    <a:pt x="198918" y="0"/>
                  </a:lnTo>
                  <a:lnTo>
                    <a:pt x="198918" y="87624"/>
                  </a:lnTo>
                  <a:lnTo>
                    <a:pt x="43812" y="87624"/>
                  </a:lnTo>
                  <a:cubicBezTo>
                    <a:pt x="19615" y="87624"/>
                    <a:pt x="0" y="68009"/>
                    <a:pt x="0" y="43812"/>
                  </a:cubicBezTo>
                  <a:cubicBezTo>
                    <a:pt x="0" y="19615"/>
                    <a:pt x="19615" y="0"/>
                    <a:pt x="43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空心弧 15"/>
            <p:cNvSpPr/>
            <p:nvPr/>
          </p:nvSpPr>
          <p:spPr>
            <a:xfrm rot="5400000">
              <a:off x="3312321" y="2346812"/>
              <a:ext cx="509372" cy="1121419"/>
            </a:xfrm>
            <a:custGeom>
              <a:avLst/>
              <a:gdLst/>
              <a:ahLst/>
              <a:cxnLst/>
              <a:rect l="l" t="t" r="r" b="b"/>
              <a:pathLst>
                <a:path w="509372" h="1121419">
                  <a:moveTo>
                    <a:pt x="507512" y="1121419"/>
                  </a:moveTo>
                  <a:lnTo>
                    <a:pt x="509372" y="1119300"/>
                  </a:lnTo>
                  <a:lnTo>
                    <a:pt x="509372" y="1121419"/>
                  </a:lnTo>
                  <a:close/>
                  <a:moveTo>
                    <a:pt x="430106" y="1116802"/>
                  </a:moveTo>
                  <a:lnTo>
                    <a:pt x="434159" y="1121419"/>
                  </a:lnTo>
                  <a:lnTo>
                    <a:pt x="430599" y="1121419"/>
                  </a:lnTo>
                  <a:cubicBezTo>
                    <a:pt x="430325" y="1119896"/>
                    <a:pt x="430214" y="1118353"/>
                    <a:pt x="430106" y="1116802"/>
                  </a:cubicBezTo>
                  <a:close/>
                  <a:moveTo>
                    <a:pt x="0" y="259419"/>
                  </a:moveTo>
                  <a:lnTo>
                    <a:pt x="832" y="257324"/>
                  </a:lnTo>
                  <a:lnTo>
                    <a:pt x="0" y="257324"/>
                  </a:lnTo>
                  <a:cubicBezTo>
                    <a:pt x="0" y="161091"/>
                    <a:pt x="53696" y="72900"/>
                    <a:pt x="139188" y="28721"/>
                  </a:cubicBezTo>
                  <a:cubicBezTo>
                    <a:pt x="224680" y="-15459"/>
                    <a:pt x="327679" y="-8244"/>
                    <a:pt x="406177" y="47423"/>
                  </a:cubicBezTo>
                  <a:cubicBezTo>
                    <a:pt x="466571" y="90252"/>
                    <a:pt x="504696" y="156253"/>
                    <a:pt x="509372" y="227993"/>
                  </a:cubicBezTo>
                  <a:lnTo>
                    <a:pt x="509372" y="1073841"/>
                  </a:lnTo>
                  <a:cubicBezTo>
                    <a:pt x="502538" y="1059565"/>
                    <a:pt x="487753" y="1050433"/>
                    <a:pt x="470835" y="1050433"/>
                  </a:cubicBezTo>
                  <a:cubicBezTo>
                    <a:pt x="451854" y="1050433"/>
                    <a:pt x="435559" y="1061928"/>
                    <a:pt x="428567" y="1078352"/>
                  </a:cubicBezTo>
                  <a:cubicBezTo>
                    <a:pt x="427251" y="1065847"/>
                    <a:pt x="427023" y="1052948"/>
                    <a:pt x="427023" y="1039779"/>
                  </a:cubicBezTo>
                  <a:lnTo>
                    <a:pt x="427023" y="281216"/>
                  </a:lnTo>
                  <a:lnTo>
                    <a:pt x="427023" y="281216"/>
                  </a:lnTo>
                  <a:lnTo>
                    <a:pt x="427023" y="236015"/>
                  </a:lnTo>
                  <a:lnTo>
                    <a:pt x="426558" y="236015"/>
                  </a:lnTo>
                  <a:cubicBezTo>
                    <a:pt x="420904" y="189157"/>
                    <a:pt x="395728" y="146071"/>
                    <a:pt x="356132" y="117992"/>
                  </a:cubicBezTo>
                  <a:cubicBezTo>
                    <a:pt x="304025" y="81040"/>
                    <a:pt x="235655" y="76251"/>
                    <a:pt x="178905" y="105577"/>
                  </a:cubicBezTo>
                  <a:cubicBezTo>
                    <a:pt x="122253" y="134854"/>
                    <a:pt x="86634" y="193244"/>
                    <a:pt x="86558" y="256996"/>
                  </a:cubicBezTo>
                  <a:cubicBezTo>
                    <a:pt x="87499" y="257768"/>
                    <a:pt x="87520" y="258591"/>
                    <a:pt x="87520" y="259419"/>
                  </a:cubicBezTo>
                  <a:cubicBezTo>
                    <a:pt x="87520" y="284619"/>
                    <a:pt x="67928" y="305047"/>
                    <a:pt x="43760" y="305047"/>
                  </a:cubicBezTo>
                  <a:cubicBezTo>
                    <a:pt x="19592" y="305047"/>
                    <a:pt x="0" y="284619"/>
                    <a:pt x="0" y="2594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矩形 1"/>
          <p:cNvSpPr>
            <a:spLocks noChangeArrowheads="1"/>
          </p:cNvSpPr>
          <p:nvPr/>
        </p:nvSpPr>
        <p:spPr bwMode="auto">
          <a:xfrm>
            <a:off x="1004506" y="1578283"/>
            <a:ext cx="3528392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zh-CN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秒：年龄、工龄、学历、专业、性别、排版（硬性条件）</a:t>
            </a:r>
            <a:endParaRPr lang="en-US" altLang="zh-CN" sz="1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endParaRPr lang="zh-CN" altLang="en-US" sz="1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1"/>
          <p:cNvSpPr>
            <a:spLocks noChangeArrowheads="1"/>
          </p:cNvSpPr>
          <p:nvPr/>
        </p:nvSpPr>
        <p:spPr bwMode="auto">
          <a:xfrm>
            <a:off x="1004506" y="2088127"/>
            <a:ext cx="3528392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ts val="1200"/>
              </a:lnSpc>
            </a:pPr>
            <a:r>
              <a:rPr lang="en-US" altLang="zh-CN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秒：千篇一律，拒绝</a:t>
            </a:r>
            <a:r>
              <a:rPr lang="en-US" altLang="zh-CN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“ctrl c+ctrl v”</a:t>
            </a: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（自我介绍）</a:t>
            </a:r>
            <a:endParaRPr lang="en-US" altLang="zh-CN" sz="1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200"/>
              </a:lnSpc>
            </a:pPr>
            <a:r>
              <a:rPr lang="en-US" altLang="zh-CN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eg:</a:t>
            </a: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我热爱学习，自我提升</a:t>
            </a:r>
            <a:r>
              <a:rPr lang="en-US" altLang="zh-CN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我勇于发现问题，并善</a:t>
            </a:r>
            <a:endParaRPr lang="zh-CN" altLang="en-US" sz="1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200"/>
              </a:lnSpc>
            </a:pP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于利用贴吧、博客、知乎解决问题。如：编程吧，阮一</a:t>
            </a:r>
            <a:endParaRPr lang="zh-CN" altLang="en-US" sz="1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200"/>
              </a:lnSpc>
            </a:pP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峰博客等</a:t>
            </a:r>
            <a:endParaRPr lang="zh-CN" altLang="en-US" sz="1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1"/>
          <p:cNvSpPr>
            <a:spLocks noChangeArrowheads="1"/>
          </p:cNvSpPr>
          <p:nvPr/>
        </p:nvSpPr>
        <p:spPr bwMode="auto">
          <a:xfrm>
            <a:off x="1004506" y="2964368"/>
            <a:ext cx="3528392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ts val="1200"/>
              </a:lnSpc>
            </a:pPr>
            <a:r>
              <a:rPr lang="en-US" altLang="zh-CN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秒：数据</a:t>
            </a:r>
            <a:r>
              <a:rPr lang="en-US" altLang="zh-CN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关键词（专业技能</a:t>
            </a:r>
            <a:r>
              <a:rPr lang="en-US" altLang="zh-CN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项目经验）</a:t>
            </a:r>
            <a:endParaRPr lang="zh-CN" altLang="en-US" sz="1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200"/>
              </a:lnSpc>
            </a:pP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重点突出，另起一行、加粗、颜色等</a:t>
            </a:r>
            <a:endParaRPr lang="zh-CN" altLang="en-US" sz="1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1"/>
          <p:cNvSpPr>
            <a:spLocks noChangeArrowheads="1"/>
          </p:cNvSpPr>
          <p:nvPr/>
        </p:nvSpPr>
        <p:spPr bwMode="auto">
          <a:xfrm>
            <a:off x="1004506" y="3518664"/>
            <a:ext cx="3528392" cy="132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ts val="1200"/>
              </a:lnSpc>
            </a:pPr>
            <a:r>
              <a:rPr lang="en-US" altLang="zh-CN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秒：</a:t>
            </a:r>
            <a:r>
              <a:rPr lang="en-US" altLang="zh-CN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HR</a:t>
            </a: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考虑时间</a:t>
            </a: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（匹配度）</a:t>
            </a:r>
            <a:endParaRPr lang="zh-CN" altLang="en-US" sz="1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200"/>
              </a:lnSpc>
            </a:pP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硬性条件是否匹配；</a:t>
            </a:r>
            <a:endParaRPr lang="zh-CN" altLang="en-US" sz="1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200"/>
              </a:lnSpc>
            </a:pP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专业技能与招聘需求是否匹配；</a:t>
            </a:r>
            <a:endParaRPr lang="zh-CN" altLang="en-US" sz="1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200"/>
              </a:lnSpc>
            </a:pP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行业领域是否相似；</a:t>
            </a:r>
            <a:endParaRPr lang="zh-CN" altLang="en-US" sz="1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200"/>
              </a:lnSpc>
            </a:pP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职业</a:t>
            </a:r>
            <a:r>
              <a:rPr lang="en-US" altLang="zh-CN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技术是否向上；</a:t>
            </a:r>
            <a:endParaRPr lang="zh-CN" altLang="en-US" sz="1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200"/>
              </a:lnSpc>
            </a:pP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跳槽周期，是否有空档期；</a:t>
            </a:r>
            <a:endParaRPr lang="zh-CN" altLang="en-US" sz="1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200"/>
              </a:lnSpc>
            </a:pP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综合考虑：掌握技术是否紧缺技术</a:t>
            </a:r>
            <a:r>
              <a:rPr lang="en-US" altLang="zh-CN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工作项目承担责任</a:t>
            </a:r>
            <a:endParaRPr lang="zh-CN" altLang="en-US" sz="1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200"/>
              </a:lnSpc>
            </a:pP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多大</a:t>
            </a:r>
            <a:r>
              <a:rPr lang="en-US" altLang="zh-CN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负责</a:t>
            </a:r>
            <a:r>
              <a:rPr lang="en-US" altLang="zh-CN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”or“</a:t>
            </a: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协助</a:t>
            </a:r>
            <a:r>
              <a:rPr lang="en-US" altLang="zh-CN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1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4623380" y="1747231"/>
            <a:ext cx="792087" cy="0"/>
          </a:xfrm>
          <a:prstGeom prst="line">
            <a:avLst/>
          </a:prstGeom>
          <a:ln w="6350">
            <a:solidFill>
              <a:schemeClr val="accent2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4623380" y="2474243"/>
            <a:ext cx="792087" cy="0"/>
          </a:xfrm>
          <a:prstGeom prst="line">
            <a:avLst/>
          </a:prstGeom>
          <a:ln w="6350">
            <a:solidFill>
              <a:schemeClr val="accent2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>
            <a:off x="4623380" y="3201255"/>
            <a:ext cx="792087" cy="0"/>
          </a:xfrm>
          <a:prstGeom prst="line">
            <a:avLst/>
          </a:prstGeom>
          <a:ln w="6350">
            <a:solidFill>
              <a:schemeClr val="accent2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4623380" y="3928268"/>
            <a:ext cx="792087" cy="0"/>
          </a:xfrm>
          <a:prstGeom prst="line">
            <a:avLst/>
          </a:prstGeom>
          <a:ln w="6350">
            <a:solidFill>
              <a:schemeClr val="accent2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76"/>
          <p:cNvSpPr txBox="1"/>
          <p:nvPr/>
        </p:nvSpPr>
        <p:spPr>
          <a:xfrm>
            <a:off x="3718561" y="91902"/>
            <a:ext cx="1706880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500" i="1" dirty="0">
                <a:solidFill>
                  <a:schemeClr val="accent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给我八秒钟的时间</a:t>
            </a:r>
            <a:endParaRPr lang="zh-CN" altLang="en-US" sz="1500" i="1" dirty="0">
              <a:solidFill>
                <a:schemeClr val="accent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471455" y="333358"/>
            <a:ext cx="2201091" cy="256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825" i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拿什么用八秒钟拯救简历？</a:t>
            </a:r>
            <a:endParaRPr lang="zh-CN" altLang="en-US" sz="825" i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4451809" y="551591"/>
            <a:ext cx="240383" cy="0"/>
          </a:xfrm>
          <a:prstGeom prst="line">
            <a:avLst/>
          </a:prstGeom>
          <a:ln w="190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500">
        <p15:prstTrans prst="pageCurlDouble"/>
      </p:transition>
    </mc:Choice>
    <mc:Fallback>
      <p:transition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2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8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grpId="0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6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grpId="0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9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0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/>
          <p:bldP spid="23" grpId="0"/>
          <p:bldP spid="24" grpId="0"/>
          <p:bldP spid="2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2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8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6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/>
          <p:bldP spid="23" grpId="0"/>
          <p:bldP spid="24" grpId="0"/>
          <p:bldP spid="25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261110" y="824230"/>
            <a:ext cx="2594610" cy="653415"/>
          </a:xfrm>
          <a:prstGeom prst="rect">
            <a:avLst/>
          </a:prstGeom>
          <a:noFill/>
          <a:ln w="19050">
            <a:solidFill>
              <a:schemeClr val="accent1"/>
            </a:solidFill>
            <a:round/>
            <a:headEnd type="none" w="med" len="med"/>
            <a:tailEnd type="oval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050" ker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58570" y="2284095"/>
            <a:ext cx="2594610" cy="658495"/>
          </a:xfrm>
          <a:prstGeom prst="rect">
            <a:avLst/>
          </a:prstGeom>
          <a:noFill/>
          <a:ln w="19050">
            <a:solidFill>
              <a:schemeClr val="accent1"/>
            </a:solidFill>
            <a:round/>
            <a:headEnd type="non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050" ker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932707" y="824246"/>
            <a:ext cx="657002" cy="65700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r>
              <a:rPr lang="en-US" altLang="zh-CN" sz="27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27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933768" y="2284427"/>
            <a:ext cx="657002" cy="65700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r>
              <a:rPr lang="en-US" altLang="zh-CN" sz="27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27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76"/>
          <p:cNvSpPr txBox="1"/>
          <p:nvPr/>
        </p:nvSpPr>
        <p:spPr>
          <a:xfrm>
            <a:off x="1748155" y="2361565"/>
            <a:ext cx="1382395" cy="3219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5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职业经历混乱</a:t>
            </a:r>
            <a:endParaRPr lang="zh-CN" altLang="en-US" sz="15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76927" y="2683269"/>
            <a:ext cx="2098581" cy="2565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频繁跳槽，各行各业，没有连贯性</a:t>
            </a:r>
            <a:endParaRPr lang="zh-CN" altLang="en-US" sz="825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76"/>
          <p:cNvSpPr txBox="1"/>
          <p:nvPr/>
        </p:nvSpPr>
        <p:spPr>
          <a:xfrm>
            <a:off x="1677035" y="874395"/>
            <a:ext cx="1570990" cy="3219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5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期望薪资过高</a:t>
            </a:r>
            <a:endParaRPr lang="zh-CN" altLang="en-US" sz="15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676927" y="1136318"/>
            <a:ext cx="2098581" cy="2565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个人薪资定位不准确</a:t>
            </a:r>
            <a:endParaRPr lang="zh-CN" altLang="en-US" sz="825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261110" y="1560830"/>
            <a:ext cx="2594610" cy="657860"/>
          </a:xfrm>
          <a:prstGeom prst="rect">
            <a:avLst/>
          </a:prstGeom>
          <a:noFill/>
          <a:ln w="19050">
            <a:solidFill>
              <a:schemeClr val="accent2"/>
            </a:solidFill>
            <a:round/>
            <a:headEnd type="none" w="med" len="med"/>
            <a:tailEnd type="oval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050" ker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258570" y="3011805"/>
            <a:ext cx="2594610" cy="652780"/>
          </a:xfrm>
          <a:prstGeom prst="rect">
            <a:avLst/>
          </a:prstGeom>
          <a:noFill/>
          <a:ln w="19050">
            <a:solidFill>
              <a:schemeClr val="accent2"/>
            </a:solidFill>
            <a:round/>
            <a:headEnd type="non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050" ker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932559" y="1560846"/>
            <a:ext cx="657002" cy="65700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r>
              <a:rPr lang="en-US" altLang="zh-CN" sz="27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7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933620" y="3006422"/>
            <a:ext cx="657002" cy="65700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r>
              <a:rPr lang="en-US" altLang="zh-CN" sz="27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27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76"/>
          <p:cNvSpPr txBox="1"/>
          <p:nvPr/>
        </p:nvSpPr>
        <p:spPr>
          <a:xfrm>
            <a:off x="1712595" y="3011805"/>
            <a:ext cx="1453515" cy="3219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5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一问三不知</a:t>
            </a:r>
            <a:endParaRPr lang="zh-CN" altLang="en-US" sz="15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676779" y="3240799"/>
            <a:ext cx="2098581" cy="4222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8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HR</a:t>
            </a:r>
            <a:r>
              <a:rPr lang="zh-CN" altLang="en-US" sz="8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来电，对该企业毫无印象，更谈不上对企业基本信息的了解</a:t>
            </a:r>
            <a:endParaRPr lang="zh-CN" altLang="en-US" sz="825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76"/>
          <p:cNvSpPr txBox="1"/>
          <p:nvPr/>
        </p:nvSpPr>
        <p:spPr>
          <a:xfrm>
            <a:off x="1676779" y="1581955"/>
            <a:ext cx="1059794" cy="3219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5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错漏百出</a:t>
            </a:r>
            <a:endParaRPr lang="zh-CN" altLang="en-US" sz="15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676779" y="1904033"/>
            <a:ext cx="2098581" cy="25654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错别字，病句，时间不对应</a:t>
            </a:r>
            <a:endParaRPr lang="zh-CN" altLang="en-US" sz="825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76"/>
          <p:cNvSpPr txBox="1"/>
          <p:nvPr/>
        </p:nvSpPr>
        <p:spPr>
          <a:xfrm>
            <a:off x="3670936" y="91902"/>
            <a:ext cx="1802130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500" i="1" dirty="0">
                <a:solidFill>
                  <a:schemeClr val="accent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5</a:t>
            </a:r>
            <a:r>
              <a:rPr lang="zh-CN" altLang="en-US" sz="1500" i="1" dirty="0">
                <a:solidFill>
                  <a:schemeClr val="accent2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秒淘汰简历的因素</a:t>
            </a:r>
            <a:endParaRPr lang="zh-CN" altLang="en-US" sz="1500" i="1" dirty="0">
              <a:solidFill>
                <a:schemeClr val="accent2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4451809" y="551591"/>
            <a:ext cx="240383" cy="0"/>
          </a:xfrm>
          <a:prstGeom prst="line">
            <a:avLst/>
          </a:prstGeom>
          <a:ln w="190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5099685" y="823595"/>
            <a:ext cx="2594610" cy="653415"/>
          </a:xfrm>
          <a:prstGeom prst="rect">
            <a:avLst/>
          </a:prstGeom>
          <a:noFill/>
          <a:ln w="19050">
            <a:solidFill>
              <a:schemeClr val="accent1"/>
            </a:solidFill>
            <a:round/>
            <a:headEnd type="none" w="med" len="med"/>
            <a:tailEnd type="oval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050" ker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097145" y="2283460"/>
            <a:ext cx="2594610" cy="658495"/>
          </a:xfrm>
          <a:prstGeom prst="rect">
            <a:avLst/>
          </a:prstGeom>
          <a:noFill/>
          <a:ln w="19050">
            <a:solidFill>
              <a:schemeClr val="accent1"/>
            </a:solidFill>
            <a:round/>
            <a:headEnd type="non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050" ker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771282" y="823611"/>
            <a:ext cx="657002" cy="65700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defTabSz="685800">
              <a:defRPr/>
            </a:pPr>
            <a:r>
              <a:rPr lang="en-US" altLang="zh-CN" sz="27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endParaRPr lang="en-US" altLang="zh-CN" sz="27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772343" y="2283792"/>
            <a:ext cx="657002" cy="65700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defTabSz="685800">
              <a:defRPr/>
            </a:pPr>
            <a:r>
              <a:rPr lang="en-US" altLang="zh-CN" sz="27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endParaRPr lang="en-US" altLang="zh-CN" sz="27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76"/>
          <p:cNvSpPr txBox="1"/>
          <p:nvPr/>
        </p:nvSpPr>
        <p:spPr>
          <a:xfrm>
            <a:off x="5515610" y="2298700"/>
            <a:ext cx="2279015" cy="3219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en-US" sz="15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简历毫无重点，没亮点</a:t>
            </a:r>
            <a:endParaRPr lang="zh-CN" altLang="en-US" sz="15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554237" y="2620404"/>
            <a:ext cx="2098581" cy="2565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8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简历内容没亮点，没卖点，吸引不了</a:t>
            </a:r>
            <a:r>
              <a:rPr lang="en-US" altLang="zh-CN" sz="8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HR</a:t>
            </a:r>
            <a:endParaRPr lang="en-US" altLang="zh-CN" sz="825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76"/>
          <p:cNvSpPr txBox="1"/>
          <p:nvPr/>
        </p:nvSpPr>
        <p:spPr>
          <a:xfrm>
            <a:off x="5518150" y="874395"/>
            <a:ext cx="2176145" cy="3219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en-US" sz="15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投递职位与经历不匹配</a:t>
            </a:r>
            <a:endParaRPr lang="zh-CN" altLang="en-US" sz="15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554237" y="1136318"/>
            <a:ext cx="2098581" cy="2565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8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不针对企业岗位要求投递</a:t>
            </a:r>
            <a:endParaRPr lang="zh-CN" altLang="en-US" sz="825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099685" y="1560195"/>
            <a:ext cx="2594610" cy="657860"/>
          </a:xfrm>
          <a:prstGeom prst="rect">
            <a:avLst/>
          </a:prstGeom>
          <a:noFill/>
          <a:ln w="19050">
            <a:solidFill>
              <a:schemeClr val="accent2"/>
            </a:solidFill>
            <a:round/>
            <a:headEnd type="none" w="med" len="med"/>
            <a:tailEnd type="oval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050" ker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097145" y="3011170"/>
            <a:ext cx="2594610" cy="652780"/>
          </a:xfrm>
          <a:prstGeom prst="rect">
            <a:avLst/>
          </a:prstGeom>
          <a:noFill/>
          <a:ln w="19050">
            <a:solidFill>
              <a:schemeClr val="accent2"/>
            </a:solidFill>
            <a:round/>
            <a:headEnd type="non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050" ker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4771134" y="1560211"/>
            <a:ext cx="657002" cy="65700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defTabSz="685800">
              <a:defRPr/>
            </a:pPr>
            <a:r>
              <a:rPr lang="en-US" altLang="zh-CN" sz="27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endParaRPr lang="en-US" altLang="zh-CN" sz="27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4772195" y="3005787"/>
            <a:ext cx="657002" cy="65700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defTabSz="685800">
              <a:defRPr/>
            </a:pPr>
            <a:r>
              <a:rPr lang="en-US" altLang="zh-CN" sz="27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endParaRPr lang="en-US" altLang="zh-CN" sz="27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76"/>
          <p:cNvSpPr txBox="1"/>
          <p:nvPr/>
        </p:nvSpPr>
        <p:spPr>
          <a:xfrm>
            <a:off x="5554089" y="3066041"/>
            <a:ext cx="1059794" cy="3219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en-US" sz="15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多岗多投</a:t>
            </a:r>
            <a:endParaRPr lang="zh-CN" altLang="en-US" sz="15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554089" y="3323349"/>
            <a:ext cx="2098581" cy="2565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8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牛头不对马嘴的投递，前端投</a:t>
            </a:r>
            <a:r>
              <a:rPr lang="en-US" altLang="zh-CN" sz="8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endParaRPr lang="zh-CN" altLang="en-US" sz="825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76"/>
          <p:cNvSpPr txBox="1"/>
          <p:nvPr/>
        </p:nvSpPr>
        <p:spPr>
          <a:xfrm>
            <a:off x="5554345" y="1560195"/>
            <a:ext cx="1547495" cy="3219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en-US" sz="15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相片不合适</a:t>
            </a:r>
            <a:endParaRPr lang="zh-CN" altLang="en-US" sz="15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515354" y="1795448"/>
            <a:ext cx="2098581" cy="42227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8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Q版大头贴，可爱搞怪五花八门，骚首弄姿极尽妩媚，自拍照</a:t>
            </a:r>
            <a:endParaRPr lang="zh-CN" altLang="en-US" sz="825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261110" y="3761105"/>
            <a:ext cx="2594610" cy="653415"/>
          </a:xfrm>
          <a:prstGeom prst="rect">
            <a:avLst/>
          </a:prstGeom>
          <a:noFill/>
          <a:ln w="19050">
            <a:solidFill>
              <a:schemeClr val="accent1"/>
            </a:solidFill>
            <a:round/>
            <a:headEnd type="none" w="med" len="med"/>
            <a:tailEnd type="oval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050" ker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932707" y="3761121"/>
            <a:ext cx="657002" cy="65700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defTabSz="685800">
              <a:defRPr/>
            </a:pPr>
            <a:r>
              <a:rPr lang="en-US" altLang="zh-CN" sz="27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endParaRPr lang="en-US" altLang="zh-CN" sz="27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76"/>
          <p:cNvSpPr txBox="1"/>
          <p:nvPr/>
        </p:nvSpPr>
        <p:spPr>
          <a:xfrm>
            <a:off x="1677035" y="3761105"/>
            <a:ext cx="1933575" cy="3219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altLang="en-US" sz="15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项目经验像岗位要求</a:t>
            </a:r>
            <a:endParaRPr lang="zh-CN" altLang="en-US" sz="15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676927" y="3992548"/>
            <a:ext cx="2098581" cy="4222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8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r>
              <a:rPr lang="en-US" altLang="zh-CN" sz="8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8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工作职责不等同把岗位要求写出来，</a:t>
            </a:r>
            <a:r>
              <a:rPr lang="en-US" altLang="zh-CN" sz="8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HR</a:t>
            </a:r>
            <a:r>
              <a:rPr lang="zh-CN" altLang="en-US" sz="8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想看到的是你在里面负责做出的成就</a:t>
            </a:r>
            <a:endParaRPr lang="zh-CN" altLang="en-US" sz="825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099685" y="3821430"/>
            <a:ext cx="2594610" cy="653415"/>
          </a:xfrm>
          <a:prstGeom prst="rect">
            <a:avLst/>
          </a:prstGeom>
          <a:noFill/>
          <a:ln w="19050">
            <a:solidFill>
              <a:schemeClr val="accent1"/>
            </a:solidFill>
            <a:round/>
            <a:headEnd type="none" w="med" len="med"/>
            <a:tailEnd type="oval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050" ker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4771282" y="3821446"/>
            <a:ext cx="657002" cy="65700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r>
              <a:rPr lang="en-US" altLang="zh-CN" sz="27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endParaRPr lang="en-US" altLang="zh-CN" sz="27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TextBox 76"/>
          <p:cNvSpPr txBox="1"/>
          <p:nvPr/>
        </p:nvSpPr>
        <p:spPr>
          <a:xfrm>
            <a:off x="5515610" y="3821430"/>
            <a:ext cx="1547495" cy="3219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5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隐瞒基本信息</a:t>
            </a:r>
            <a:endParaRPr lang="zh-CN" altLang="en-US" sz="15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515502" y="4052873"/>
            <a:ext cx="2098581" cy="4222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简历不写真实信息</a:t>
            </a:r>
            <a:r>
              <a:rPr lang="en-US" altLang="zh-CN" sz="8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“X</a:t>
            </a:r>
            <a:r>
              <a:rPr lang="zh-CN" altLang="en-US" sz="8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先生</a:t>
            </a:r>
            <a:r>
              <a:rPr lang="en-US" altLang="zh-CN" sz="8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”“X</a:t>
            </a:r>
            <a:r>
              <a:rPr lang="zh-CN" altLang="en-US" sz="8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r>
              <a:rPr lang="en-US" altLang="zh-CN" sz="8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8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，缺乏诚意，减低企业信任感</a:t>
            </a:r>
            <a:endParaRPr lang="zh-CN" altLang="en-US" sz="825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500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500"/>
                            </p:stCondLst>
                            <p:childTnLst>
                              <p:par>
                                <p:cTn id="8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0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9500"/>
                            </p:stCondLst>
                            <p:childTnLst>
                              <p:par>
                                <p:cTn id="9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3500"/>
                            </p:stCondLst>
                            <p:childTnLst>
                              <p:par>
                                <p:cTn id="1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4000"/>
                            </p:stCondLst>
                            <p:childTnLst>
                              <p:par>
                                <p:cTn id="1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4500"/>
                            </p:stCondLst>
                            <p:childTnLst>
                              <p:par>
                                <p:cTn id="14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500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5500"/>
                            </p:stCondLst>
                            <p:childTnLst>
                              <p:par>
                                <p:cTn id="1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6000"/>
                            </p:stCondLst>
                            <p:childTnLst>
                              <p:par>
                                <p:cTn id="1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6500"/>
                            </p:stCondLst>
                            <p:childTnLst>
                              <p:par>
                                <p:cTn id="16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7000"/>
                            </p:stCondLst>
                            <p:childTnLst>
                              <p:par>
                                <p:cTn id="1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7500"/>
                            </p:stCondLst>
                            <p:childTnLst>
                              <p:par>
                                <p:cTn id="17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8000"/>
                            </p:stCondLst>
                            <p:childTnLst>
                              <p:par>
                                <p:cTn id="1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8500"/>
                            </p:stCondLst>
                            <p:childTnLst>
                              <p:par>
                                <p:cTn id="18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4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9000"/>
                            </p:stCondLst>
                            <p:childTnLst>
                              <p:par>
                                <p:cTn id="1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9500"/>
                            </p:stCondLst>
                            <p:childTnLst>
                              <p:par>
                                <p:cTn id="19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3" grpId="0" bldLvl="0" animBg="1"/>
      <p:bldP spid="4" grpId="0" bldLvl="0" animBg="1"/>
      <p:bldP spid="5" grpId="0" bldLvl="0" animBg="1"/>
      <p:bldP spid="6" grpId="0" bldLvl="0" animBg="1"/>
      <p:bldP spid="7" grpId="0" bldLvl="0" animBg="1"/>
      <p:bldP spid="17" grpId="0" bldLvl="0" animBg="1"/>
      <p:bldP spid="18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38" grpId="0" bldLvl="0" animBg="1"/>
      <p:bldP spid="39" grpId="0" bldLvl="0" animBg="1"/>
      <p:bldP spid="40" grpId="0" bldLvl="0" animBg="1"/>
      <p:bldP spid="41" grpId="0" bldLvl="0" animBg="1"/>
      <p:bldP spid="42" grpId="0" bldLvl="0" animBg="1"/>
      <p:bldP spid="43" grpId="0" bldLvl="0" animBg="1"/>
      <p:bldP spid="44" grpId="0" bldLvl="0" animBg="1"/>
      <p:bldP spid="45" grpId="0" bldLvl="0" animBg="1"/>
    </p:bldLst>
  </p:timing>
</p:sld>
</file>

<file path=ppt/tags/tag1.xml><?xml version="1.0" encoding="utf-8"?>
<p:tagLst xmlns:p="http://schemas.openxmlformats.org/presentationml/2006/main">
  <p:tag name="THINKCELLSHAPEDONOTDELETE" val="pKOZHO13yzUCaepRpRzBw5w"/>
</p:tagLst>
</file>

<file path=ppt/tags/tag2.xml><?xml version="1.0" encoding="utf-8"?>
<p:tagLst xmlns:p="http://schemas.openxmlformats.org/presentationml/2006/main">
  <p:tag name="THINKCELLSHAPEDONOTDELETE" val="pKOZHO13yzUCaepRpRzBw5w"/>
</p:tagLst>
</file>

<file path=ppt/tags/tag3.xml><?xml version="1.0" encoding="utf-8"?>
<p:tagLst xmlns:p="http://schemas.openxmlformats.org/presentationml/2006/main">
  <p:tag name="THINKCELLSHAPEDONOTDELETE" val="pKOZHO13yzUCaepRpRzBw5w"/>
</p:tagLst>
</file>

<file path=ppt/theme/theme1.xml><?xml version="1.0" encoding="utf-8"?>
<a:theme xmlns:a="http://schemas.openxmlformats.org/drawingml/2006/main" name="Office 主题​​">
  <a:themeElements>
    <a:clrScheme name="自定义 637">
      <a:dk1>
        <a:srgbClr val="000000"/>
      </a:dk1>
      <a:lt1>
        <a:srgbClr val="FFFFFF"/>
      </a:lt1>
      <a:dk2>
        <a:srgbClr val="7F7F7F"/>
      </a:dk2>
      <a:lt2>
        <a:srgbClr val="FFFFFF"/>
      </a:lt2>
      <a:accent1>
        <a:srgbClr val="E1B96D"/>
      </a:accent1>
      <a:accent2>
        <a:srgbClr val="A6937B"/>
      </a:accent2>
      <a:accent3>
        <a:srgbClr val="D99611"/>
      </a:accent3>
      <a:accent4>
        <a:srgbClr val="A6937B"/>
      </a:accent4>
      <a:accent5>
        <a:srgbClr val="D99611"/>
      </a:accent5>
      <a:accent6>
        <a:srgbClr val="A6937B"/>
      </a:accent6>
      <a:hlink>
        <a:srgbClr val="D99611"/>
      </a:hlink>
      <a:folHlink>
        <a:srgbClr val="A6937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70C0"/>
        </a:solidFill>
        <a:ln w="15875">
          <a:noFill/>
        </a:ln>
        <a:effectLst>
          <a:innerShdw blurRad="63500" dist="25400" dir="8100000">
            <a:prstClr val="black">
              <a:alpha val="50000"/>
            </a:prstClr>
          </a:innerShdw>
        </a:effectLst>
      </a:spPr>
      <a:bodyPr vert="horz" wrap="square" lIns="91440" tIns="45720" rIns="91440" bIns="45720" numCol="1" anchor="t" anchorCtr="0" compatLnSpc="1"/>
      <a:lstStyle>
        <a:defPPr>
          <a:defRPr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2560</Words>
  <Application>WPS 演示</Application>
  <PresentationFormat>全屏显示(16:9)</PresentationFormat>
  <Paragraphs>372</Paragraphs>
  <Slides>25</Slides>
  <Notes>14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0" baseType="lpstr">
      <vt:lpstr>Arial</vt:lpstr>
      <vt:lpstr>宋体</vt:lpstr>
      <vt:lpstr>Wingdings</vt:lpstr>
      <vt:lpstr>华康雅宋体W9(P)</vt:lpstr>
      <vt:lpstr>微软雅黑</vt:lpstr>
      <vt:lpstr>DFKai-SB</vt:lpstr>
      <vt:lpstr>OCR A Extended</vt:lpstr>
      <vt:lpstr>Impact</vt:lpstr>
      <vt:lpstr>方正宋刻本秀楷简体</vt:lpstr>
      <vt:lpstr>Calibri</vt:lpstr>
      <vt:lpstr>Arial Unicode MS</vt:lpstr>
      <vt:lpstr>Gill Sans</vt:lpstr>
      <vt:lpstr>PMingLiU-ExtB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Administrator</cp:lastModifiedBy>
  <cp:revision>1840</cp:revision>
  <dcterms:created xsi:type="dcterms:W3CDTF">2016-03-09T04:37:00Z</dcterms:created>
  <dcterms:modified xsi:type="dcterms:W3CDTF">2018-05-10T11:20:46Z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2052-10.1.0.7346</vt:lpwstr>
  </property>
</Properties>
</file>